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324" r:id="rId2"/>
    <p:sldId id="256" r:id="rId3"/>
    <p:sldId id="261" r:id="rId4"/>
    <p:sldId id="2076138348" r:id="rId5"/>
    <p:sldId id="2076138346" r:id="rId6"/>
    <p:sldId id="326" r:id="rId7"/>
    <p:sldId id="2076138381" r:id="rId8"/>
    <p:sldId id="327" r:id="rId9"/>
    <p:sldId id="2076138349" r:id="rId10"/>
    <p:sldId id="2076138351" r:id="rId11"/>
    <p:sldId id="2076138360" r:id="rId12"/>
    <p:sldId id="2076138361" r:id="rId13"/>
    <p:sldId id="2076138362" r:id="rId14"/>
    <p:sldId id="2076138365" r:id="rId15"/>
    <p:sldId id="2076138372" r:id="rId16"/>
    <p:sldId id="2076138375" r:id="rId17"/>
    <p:sldId id="2076138376" r:id="rId18"/>
    <p:sldId id="2076138368" r:id="rId19"/>
    <p:sldId id="2076138378" r:id="rId20"/>
    <p:sldId id="2076138379" r:id="rId21"/>
    <p:sldId id="2076138380" r:id="rId22"/>
    <p:sldId id="323" r:id="rId23"/>
    <p:sldId id="2076138382" r:id="rId24"/>
    <p:sldId id="2076138354" r:id="rId25"/>
    <p:sldId id="2076138345" r:id="rId26"/>
    <p:sldId id="2076138355" r:id="rId27"/>
    <p:sldId id="2076138363" r:id="rId28"/>
    <p:sldId id="2076138364" r:id="rId29"/>
  </p:sldIdLst>
  <p:sldSz cx="12192000" cy="6858000"/>
  <p:notesSz cx="9144000" cy="6858000"/>
  <p:defaultTextStyle>
    <a:defPPr>
      <a:defRPr lang="ja-JP"/>
    </a:defPPr>
    <a:lvl1pPr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umimoji="1"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458" autoAdjust="0"/>
    <p:restoredTop sz="97578" autoAdjust="0"/>
  </p:normalViewPr>
  <p:slideViewPr>
    <p:cSldViewPr snapToGrid="0">
      <p:cViewPr varScale="1">
        <p:scale>
          <a:sx n="128" d="100"/>
          <a:sy n="128" d="100"/>
        </p:scale>
        <p:origin x="1064" y="176"/>
      </p:cViewPr>
      <p:guideLst>
        <p:guide orient="horz" pos="2160"/>
        <p:guide pos="3840"/>
      </p:guideLst>
    </p:cSldViewPr>
  </p:slideViewPr>
  <p:outlineViewPr>
    <p:cViewPr>
      <p:scale>
        <a:sx n="33" d="100"/>
        <a:sy n="33" d="100"/>
      </p:scale>
      <p:origin x="0" y="0"/>
    </p:cViewPr>
  </p:outlineViewPr>
  <p:notesTextViewPr>
    <p:cViewPr>
      <p:scale>
        <a:sx n="400" d="100"/>
        <a:sy n="400" d="100"/>
      </p:scale>
      <p:origin x="0" y="0"/>
    </p:cViewPr>
  </p:notesTextViewPr>
  <p:notesViewPr>
    <p:cSldViewPr snapToGrid="0">
      <p:cViewPr varScale="1">
        <p:scale>
          <a:sx n="150" d="100"/>
          <a:sy n="150" d="100"/>
        </p:scale>
        <p:origin x="4440" y="16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AB7BF369-2AF8-5653-83D8-CDE58EDE1252}"/>
              </a:ext>
            </a:extLst>
          </p:cNvPr>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ea typeface="ＭＳ Ｐゴシック" panose="020B0600070205080204" pitchFamily="50" charset="-128"/>
              </a:defRPr>
            </a:lvl1pPr>
          </a:lstStyle>
          <a:p>
            <a:pPr>
              <a:defRPr/>
            </a:pPr>
            <a:endParaRPr lang="ja-JP" altLang="en-US"/>
          </a:p>
        </p:txBody>
      </p:sp>
      <p:sp>
        <p:nvSpPr>
          <p:cNvPr id="3" name="日付プレースホルダー 2">
            <a:extLst>
              <a:ext uri="{FF2B5EF4-FFF2-40B4-BE49-F238E27FC236}">
                <a16:creationId xmlns:a16="http://schemas.microsoft.com/office/drawing/2014/main" id="{DEDE5639-BB77-97F4-2E76-A53E92FEEED5}"/>
              </a:ext>
            </a:extLst>
          </p:cNvPr>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ea typeface="ＭＳ Ｐゴシック" panose="020B0600070205080204" pitchFamily="50" charset="-128"/>
              </a:defRPr>
            </a:lvl1pPr>
          </a:lstStyle>
          <a:p>
            <a:pPr>
              <a:defRPr/>
            </a:pPr>
            <a:fld id="{B644B3F8-9CFB-1447-925F-460A8D9A6BD4}" type="datetimeFigureOut">
              <a:rPr lang="ja-JP" altLang="en-US"/>
              <a:pPr>
                <a:defRPr/>
              </a:pPr>
              <a:t>2026/2/2</a:t>
            </a:fld>
            <a:endParaRPr lang="ja-JP" altLang="en-US"/>
          </a:p>
        </p:txBody>
      </p:sp>
      <p:sp>
        <p:nvSpPr>
          <p:cNvPr id="4" name="スライド イメージ プレースホルダー 3">
            <a:extLst>
              <a:ext uri="{FF2B5EF4-FFF2-40B4-BE49-F238E27FC236}">
                <a16:creationId xmlns:a16="http://schemas.microsoft.com/office/drawing/2014/main" id="{311D46B7-5E2B-6299-8C7F-B3F2643D2EDC}"/>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lvl="0"/>
            <a:endParaRPr lang="ja-JP" altLang="en-US" noProof="0"/>
          </a:p>
        </p:txBody>
      </p:sp>
      <p:sp>
        <p:nvSpPr>
          <p:cNvPr id="5" name="ノート プレースホルダー 4">
            <a:extLst>
              <a:ext uri="{FF2B5EF4-FFF2-40B4-BE49-F238E27FC236}">
                <a16:creationId xmlns:a16="http://schemas.microsoft.com/office/drawing/2014/main" id="{1EDA0674-4A4A-903A-BFC3-7785120471F5}"/>
              </a:ext>
            </a:extLst>
          </p:cNvPr>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a:extLst>
              <a:ext uri="{FF2B5EF4-FFF2-40B4-BE49-F238E27FC236}">
                <a16:creationId xmlns:a16="http://schemas.microsoft.com/office/drawing/2014/main" id="{6B493551-EFD6-636B-C29E-B8D3050595FC}"/>
              </a:ext>
            </a:extLst>
          </p:cNvPr>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ea typeface="ＭＳ Ｐゴシック" panose="020B0600070205080204" pitchFamily="50" charset="-128"/>
              </a:defRPr>
            </a:lvl1pPr>
          </a:lstStyle>
          <a:p>
            <a:pPr>
              <a:defRPr/>
            </a:pPr>
            <a:endParaRPr lang="ja-JP" altLang="en-US"/>
          </a:p>
        </p:txBody>
      </p:sp>
      <p:sp>
        <p:nvSpPr>
          <p:cNvPr id="7" name="スライド番号プレースホルダー 6">
            <a:extLst>
              <a:ext uri="{FF2B5EF4-FFF2-40B4-BE49-F238E27FC236}">
                <a16:creationId xmlns:a16="http://schemas.microsoft.com/office/drawing/2014/main" id="{060B7A91-C7E6-AB12-F72D-9ACEE99C179A}"/>
              </a:ext>
            </a:extLst>
          </p:cNvPr>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ea typeface="ＭＳ Ｐゴシック" panose="020B0600070205080204" pitchFamily="50" charset="-128"/>
              </a:defRPr>
            </a:lvl1pPr>
          </a:lstStyle>
          <a:p>
            <a:pPr>
              <a:defRPr/>
            </a:pPr>
            <a:fld id="{43087AE0-005A-FC43-94FC-FBA117C0DFBF}"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スライド イメージ プレースホルダー 1">
            <a:extLst>
              <a:ext uri="{FF2B5EF4-FFF2-40B4-BE49-F238E27FC236}">
                <a16:creationId xmlns:a16="http://schemas.microsoft.com/office/drawing/2014/main" id="{DEE767E1-39A6-9BD5-0053-33035AD882B9}"/>
              </a:ext>
            </a:extLst>
          </p:cNvPr>
          <p:cNvSpPr>
            <a:spLocks noGrp="1" noRot="1" noChangeAspect="1" noChangeArrowheads="1" noTextEdit="1"/>
          </p:cNvSpPr>
          <p:nvPr>
            <p:ph type="sldImg"/>
          </p:nvPr>
        </p:nvSpPr>
        <p:spPr bwMode="auto">
          <a:xfrm>
            <a:off x="2514600" y="857250"/>
            <a:ext cx="4114800" cy="231457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ja-JP" altLang="en-US"/>
          </a:p>
        </p:txBody>
      </p:sp>
      <p:sp>
        <p:nvSpPr>
          <p:cNvPr id="4099" name="ノート プレースホルダー 2">
            <a:extLst>
              <a:ext uri="{FF2B5EF4-FFF2-40B4-BE49-F238E27FC236}">
                <a16:creationId xmlns:a16="http://schemas.microsoft.com/office/drawing/2014/main" id="{F1DD7C45-6938-E2C6-A5D4-ECF482C8442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4100" name="スライド番号プレースホルダー 3">
            <a:extLst>
              <a:ext uri="{FF2B5EF4-FFF2-40B4-BE49-F238E27FC236}">
                <a16:creationId xmlns:a16="http://schemas.microsoft.com/office/drawing/2014/main" id="{69AFDCAD-10C1-C269-EB2D-11A4D316F48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kumimoji="1">
                <a:solidFill>
                  <a:schemeClr val="tx1"/>
                </a:solidFill>
                <a:latin typeface="Arial" panose="020B0604020202020204" pitchFamily="34" charset="0"/>
                <a:ea typeface="ＭＳ Ｐゴシック" panose="020B0600070205080204" pitchFamily="34" charset="-128"/>
              </a:defRPr>
            </a:lvl1pPr>
            <a:lvl2pPr marL="742950" indent="-285750">
              <a:defRPr kumimoji="1">
                <a:solidFill>
                  <a:schemeClr val="tx1"/>
                </a:solidFill>
                <a:latin typeface="Arial" panose="020B0604020202020204" pitchFamily="34" charset="0"/>
                <a:ea typeface="ＭＳ Ｐゴシック" panose="020B0600070205080204" pitchFamily="34" charset="-128"/>
              </a:defRPr>
            </a:lvl2pPr>
            <a:lvl3pPr marL="1143000" indent="-228600">
              <a:defRPr kumimoji="1">
                <a:solidFill>
                  <a:schemeClr val="tx1"/>
                </a:solidFill>
                <a:latin typeface="Arial" panose="020B0604020202020204" pitchFamily="34" charset="0"/>
                <a:ea typeface="ＭＳ Ｐゴシック" panose="020B0600070205080204" pitchFamily="34" charset="-128"/>
              </a:defRPr>
            </a:lvl3pPr>
            <a:lvl4pPr marL="1600200" indent="-228600">
              <a:defRPr kumimoji="1">
                <a:solidFill>
                  <a:schemeClr val="tx1"/>
                </a:solidFill>
                <a:latin typeface="Arial" panose="020B0604020202020204" pitchFamily="34" charset="0"/>
                <a:ea typeface="ＭＳ Ｐゴシック" panose="020B0600070205080204" pitchFamily="34" charset="-128"/>
              </a:defRPr>
            </a:lvl4pPr>
            <a:lvl5pPr marL="2057400" indent="-228600">
              <a:defRPr kumimoji="1">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34" charset="-128"/>
              </a:defRPr>
            </a:lvl9pPr>
          </a:lstStyle>
          <a:p>
            <a:fld id="{6C8848FC-9449-034E-950A-0F9330BF7E3A}" type="slidenum">
              <a:rPr lang="ja-JP" altLang="en-US" smtClean="0"/>
              <a:pPr/>
              <a:t>2</a:t>
            </a:fld>
            <a:endParaRPr lang="ja-JP"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sz="1000" dirty="0">
              <a:solidFill>
                <a:schemeClr val="bg1">
                  <a:lumMod val="95000"/>
                </a:schemeClr>
              </a:solidFill>
              <a:latin typeface="Hiragino Kaku Gothic ProN W3" panose="020B0300000000000000" pitchFamily="34" charset="-128"/>
              <a:ea typeface="Hiragino Kaku Gothic ProN W3" panose="020B0300000000000000" pitchFamily="34" charset="-128"/>
            </a:endParaRPr>
          </a:p>
        </p:txBody>
      </p:sp>
      <p:sp>
        <p:nvSpPr>
          <p:cNvPr id="4" name="スライド番号プレースホルダー 3"/>
          <p:cNvSpPr>
            <a:spLocks noGrp="1"/>
          </p:cNvSpPr>
          <p:nvPr>
            <p:ph type="sldNum" sz="quarter" idx="5"/>
          </p:nvPr>
        </p:nvSpPr>
        <p:spPr/>
        <p:txBody>
          <a:bodyPr/>
          <a:lstStyle/>
          <a:p>
            <a:pPr>
              <a:defRPr/>
            </a:pPr>
            <a:fld id="{43087AE0-005A-FC43-94FC-FBA117C0DFBF}" type="slidenum">
              <a:rPr lang="ja-JP" altLang="en-US" smtClean="0"/>
              <a:pPr>
                <a:defRPr/>
              </a:pPr>
              <a:t>3</a:t>
            </a:fld>
            <a:endParaRPr lang="ja-JP" altLang="en-US"/>
          </a:p>
        </p:txBody>
      </p:sp>
    </p:spTree>
    <p:extLst>
      <p:ext uri="{BB962C8B-B14F-4D97-AF65-F5344CB8AC3E}">
        <p14:creationId xmlns:p14="http://schemas.microsoft.com/office/powerpoint/2010/main" val="3813970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3DB73-9C10-DC26-C41B-187BCFACC68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DD676278-8CC6-835B-2218-7B696CA1FFF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35D63BE1-0F8D-95F7-476D-238E27B2DC9C}"/>
              </a:ext>
            </a:extLst>
          </p:cNvPr>
          <p:cNvSpPr>
            <a:spLocks noGrp="1"/>
          </p:cNvSpPr>
          <p:nvPr>
            <p:ph type="body" idx="1"/>
          </p:nvPr>
        </p:nvSpPr>
        <p:spPr/>
        <p:txBody>
          <a:bodyPr/>
          <a:lstStyle/>
          <a:p>
            <a:endParaRPr lang="en-US" altLang="ja-JP" sz="1000" dirty="0">
              <a:solidFill>
                <a:schemeClr val="bg1">
                  <a:lumMod val="95000"/>
                </a:schemeClr>
              </a:solidFill>
              <a:latin typeface="Hiragino Kaku Gothic ProN W3" panose="020B0300000000000000" pitchFamily="34" charset="-128"/>
              <a:ea typeface="Hiragino Kaku Gothic ProN W3" panose="020B0300000000000000" pitchFamily="34" charset="-128"/>
            </a:endParaRPr>
          </a:p>
        </p:txBody>
      </p:sp>
      <p:sp>
        <p:nvSpPr>
          <p:cNvPr id="4" name="スライド番号プレースホルダー 3">
            <a:extLst>
              <a:ext uri="{FF2B5EF4-FFF2-40B4-BE49-F238E27FC236}">
                <a16:creationId xmlns:a16="http://schemas.microsoft.com/office/drawing/2014/main" id="{0C850000-5E08-C2BB-D2F1-0E84B9BA17CD}"/>
              </a:ext>
            </a:extLst>
          </p:cNvPr>
          <p:cNvSpPr>
            <a:spLocks noGrp="1"/>
          </p:cNvSpPr>
          <p:nvPr>
            <p:ph type="sldNum" sz="quarter" idx="5"/>
          </p:nvPr>
        </p:nvSpPr>
        <p:spPr/>
        <p:txBody>
          <a:bodyPr/>
          <a:lstStyle/>
          <a:p>
            <a:pPr>
              <a:defRPr/>
            </a:pPr>
            <a:fld id="{43087AE0-005A-FC43-94FC-FBA117C0DFBF}" type="slidenum">
              <a:rPr lang="ja-JP" altLang="en-US" smtClean="0"/>
              <a:pPr>
                <a:defRPr/>
              </a:pPr>
              <a:t>4</a:t>
            </a:fld>
            <a:endParaRPr lang="ja-JP" altLang="en-US"/>
          </a:p>
        </p:txBody>
      </p:sp>
    </p:spTree>
    <p:extLst>
      <p:ext uri="{BB962C8B-B14F-4D97-AF65-F5344CB8AC3E}">
        <p14:creationId xmlns:p14="http://schemas.microsoft.com/office/powerpoint/2010/main" val="3668550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68686-3044-CBB1-3867-EAACB8B06F2D}"/>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1B4236-F53C-8D98-3899-8AFB3BE077D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99E14E1-9AB9-B6E9-4002-FC8E7C24B88A}"/>
              </a:ext>
            </a:extLst>
          </p:cNvPr>
          <p:cNvSpPr>
            <a:spLocks noGrp="1"/>
          </p:cNvSpPr>
          <p:nvPr>
            <p:ph type="body" idx="1"/>
          </p:nvPr>
        </p:nvSpPr>
        <p:spPr/>
        <p:txBody>
          <a:bodyPr/>
          <a:lstStyle/>
          <a:p>
            <a:endParaRPr lang="en-US" altLang="ja-JP" sz="1000" dirty="0">
              <a:solidFill>
                <a:schemeClr val="bg1">
                  <a:lumMod val="95000"/>
                </a:schemeClr>
              </a:solidFill>
              <a:latin typeface="Hiragino Kaku Gothic ProN W3" panose="020B0300000000000000" pitchFamily="34" charset="-128"/>
              <a:ea typeface="Hiragino Kaku Gothic ProN W3" panose="020B0300000000000000" pitchFamily="34" charset="-128"/>
            </a:endParaRPr>
          </a:p>
        </p:txBody>
      </p:sp>
      <p:sp>
        <p:nvSpPr>
          <p:cNvPr id="4" name="スライド番号プレースホルダー 3">
            <a:extLst>
              <a:ext uri="{FF2B5EF4-FFF2-40B4-BE49-F238E27FC236}">
                <a16:creationId xmlns:a16="http://schemas.microsoft.com/office/drawing/2014/main" id="{1EB02B27-C128-8511-691B-0BBF357ED89B}"/>
              </a:ext>
            </a:extLst>
          </p:cNvPr>
          <p:cNvSpPr>
            <a:spLocks noGrp="1"/>
          </p:cNvSpPr>
          <p:nvPr>
            <p:ph type="sldNum" sz="quarter" idx="5"/>
          </p:nvPr>
        </p:nvSpPr>
        <p:spPr/>
        <p:txBody>
          <a:bodyPr/>
          <a:lstStyle/>
          <a:p>
            <a:pPr>
              <a:defRPr/>
            </a:pPr>
            <a:fld id="{43087AE0-005A-FC43-94FC-FBA117C0DFBF}" type="slidenum">
              <a:rPr lang="ja-JP" altLang="en-US" smtClean="0"/>
              <a:pPr>
                <a:defRPr/>
              </a:pPr>
              <a:t>5</a:t>
            </a:fld>
            <a:endParaRPr lang="ja-JP" altLang="en-US"/>
          </a:p>
        </p:txBody>
      </p:sp>
    </p:spTree>
    <p:extLst>
      <p:ext uri="{BB962C8B-B14F-4D97-AF65-F5344CB8AC3E}">
        <p14:creationId xmlns:p14="http://schemas.microsoft.com/office/powerpoint/2010/main" val="3894160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14400" y="2130426"/>
            <a:ext cx="103632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A3569E69-8CD2-ECA7-419C-03E404A58621}"/>
              </a:ext>
            </a:extLst>
          </p:cNvPr>
          <p:cNvSpPr>
            <a:spLocks noGrp="1"/>
          </p:cNvSpPr>
          <p:nvPr>
            <p:ph type="dt" sz="half" idx="10"/>
          </p:nvPr>
        </p:nvSpPr>
        <p:spPr/>
        <p:txBody>
          <a:bodyPr/>
          <a:lstStyle>
            <a:lvl1pPr>
              <a:defRPr/>
            </a:lvl1pPr>
          </a:lstStyle>
          <a:p>
            <a:pPr>
              <a:defRPr/>
            </a:pPr>
            <a:fld id="{BEA7F300-3DCF-D24D-8A05-603B48C8FEA3}"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5FB377DF-A5D1-29B0-1442-C8BE50A7BA1E}"/>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51AF9C6-0AF7-1ED0-451D-FA7DC49BA83E}"/>
              </a:ext>
            </a:extLst>
          </p:cNvPr>
          <p:cNvSpPr>
            <a:spLocks noGrp="1"/>
          </p:cNvSpPr>
          <p:nvPr>
            <p:ph type="sldNum" sz="quarter" idx="12"/>
          </p:nvPr>
        </p:nvSpPr>
        <p:spPr/>
        <p:txBody>
          <a:bodyPr/>
          <a:lstStyle>
            <a:lvl1pPr>
              <a:defRPr/>
            </a:lvl1pPr>
          </a:lstStyle>
          <a:p>
            <a:pPr>
              <a:defRPr/>
            </a:pPr>
            <a:fld id="{9CCBB1CA-530C-E34E-8867-AE3AAF59C060}" type="slidenum">
              <a:rPr lang="ja-JP" altLang="en-US"/>
              <a:pPr>
                <a:defRPr/>
              </a:pPr>
              <a:t>‹#›</a:t>
            </a:fld>
            <a:endParaRPr lang="ja-JP" altLang="en-US"/>
          </a:p>
        </p:txBody>
      </p:sp>
    </p:spTree>
    <p:extLst>
      <p:ext uri="{BB962C8B-B14F-4D97-AF65-F5344CB8AC3E}">
        <p14:creationId xmlns:p14="http://schemas.microsoft.com/office/powerpoint/2010/main" val="3207008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20C3B86C-7325-5AB4-39C3-6985363557E2}"/>
              </a:ext>
            </a:extLst>
          </p:cNvPr>
          <p:cNvSpPr>
            <a:spLocks noGrp="1"/>
          </p:cNvSpPr>
          <p:nvPr>
            <p:ph type="dt" sz="half" idx="10"/>
          </p:nvPr>
        </p:nvSpPr>
        <p:spPr/>
        <p:txBody>
          <a:bodyPr/>
          <a:lstStyle>
            <a:lvl1pPr>
              <a:defRPr/>
            </a:lvl1pPr>
          </a:lstStyle>
          <a:p>
            <a:pPr>
              <a:defRPr/>
            </a:pPr>
            <a:fld id="{51B855AF-C923-0947-A768-38C15616810F}"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53182D4C-7CEE-A2E6-0635-B9E3C08AE36F}"/>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70F89CF-4E5C-2D79-2078-5E81FCA8BA6C}"/>
              </a:ext>
            </a:extLst>
          </p:cNvPr>
          <p:cNvSpPr>
            <a:spLocks noGrp="1"/>
          </p:cNvSpPr>
          <p:nvPr>
            <p:ph type="sldNum" sz="quarter" idx="12"/>
          </p:nvPr>
        </p:nvSpPr>
        <p:spPr/>
        <p:txBody>
          <a:bodyPr/>
          <a:lstStyle>
            <a:lvl1pPr>
              <a:defRPr/>
            </a:lvl1pPr>
          </a:lstStyle>
          <a:p>
            <a:pPr>
              <a:defRPr/>
            </a:pPr>
            <a:fld id="{FDEF343D-FA7C-C84F-87CA-207C1B9641D7}" type="slidenum">
              <a:rPr lang="ja-JP" altLang="en-US"/>
              <a:pPr>
                <a:defRPr/>
              </a:pPr>
              <a:t>‹#›</a:t>
            </a:fld>
            <a:endParaRPr lang="ja-JP" altLang="en-US"/>
          </a:p>
        </p:txBody>
      </p:sp>
    </p:spTree>
    <p:extLst>
      <p:ext uri="{BB962C8B-B14F-4D97-AF65-F5344CB8AC3E}">
        <p14:creationId xmlns:p14="http://schemas.microsoft.com/office/powerpoint/2010/main" val="2369265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963084" y="4406901"/>
            <a:ext cx="103632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06BF9B96-BF21-34C2-3EA4-F054B287B690}"/>
              </a:ext>
            </a:extLst>
          </p:cNvPr>
          <p:cNvSpPr>
            <a:spLocks noGrp="1"/>
          </p:cNvSpPr>
          <p:nvPr>
            <p:ph type="dt" sz="half" idx="10"/>
          </p:nvPr>
        </p:nvSpPr>
        <p:spPr/>
        <p:txBody>
          <a:bodyPr/>
          <a:lstStyle>
            <a:lvl1pPr>
              <a:defRPr/>
            </a:lvl1pPr>
          </a:lstStyle>
          <a:p>
            <a:pPr>
              <a:defRPr/>
            </a:pPr>
            <a:fld id="{E7ABAB5B-E8A9-7442-B885-F79BC2E558B0}"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2FE37F7D-078D-3B4E-2754-35C693BC7607}"/>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D6CB2AE4-5D6A-54AA-BA13-54CD33CB2466}"/>
              </a:ext>
            </a:extLst>
          </p:cNvPr>
          <p:cNvSpPr>
            <a:spLocks noGrp="1"/>
          </p:cNvSpPr>
          <p:nvPr>
            <p:ph type="sldNum" sz="quarter" idx="12"/>
          </p:nvPr>
        </p:nvSpPr>
        <p:spPr/>
        <p:txBody>
          <a:bodyPr/>
          <a:lstStyle>
            <a:lvl1pPr>
              <a:defRPr/>
            </a:lvl1pPr>
          </a:lstStyle>
          <a:p>
            <a:pPr>
              <a:defRPr/>
            </a:pPr>
            <a:fld id="{097551D6-386E-7D45-B314-15A42641ED3E}" type="slidenum">
              <a:rPr lang="ja-JP" altLang="en-US"/>
              <a:pPr>
                <a:defRPr/>
              </a:pPr>
              <a:t>‹#›</a:t>
            </a:fld>
            <a:endParaRPr lang="ja-JP" altLang="en-US"/>
          </a:p>
        </p:txBody>
      </p:sp>
    </p:spTree>
    <p:extLst>
      <p:ext uri="{BB962C8B-B14F-4D97-AF65-F5344CB8AC3E}">
        <p14:creationId xmlns:p14="http://schemas.microsoft.com/office/powerpoint/2010/main" val="4158423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3">
            <a:extLst>
              <a:ext uri="{FF2B5EF4-FFF2-40B4-BE49-F238E27FC236}">
                <a16:creationId xmlns:a16="http://schemas.microsoft.com/office/drawing/2014/main" id="{71EC672E-BF1D-D667-298F-73643D00BCFD}"/>
              </a:ext>
            </a:extLst>
          </p:cNvPr>
          <p:cNvSpPr>
            <a:spLocks noGrp="1"/>
          </p:cNvSpPr>
          <p:nvPr>
            <p:ph type="dt" sz="half" idx="10"/>
          </p:nvPr>
        </p:nvSpPr>
        <p:spPr/>
        <p:txBody>
          <a:bodyPr/>
          <a:lstStyle>
            <a:lvl1pPr>
              <a:defRPr/>
            </a:lvl1pPr>
          </a:lstStyle>
          <a:p>
            <a:pPr>
              <a:defRPr/>
            </a:pPr>
            <a:fld id="{4AA0841E-AE6D-A54E-AB05-1A0B39E69B3B}" type="datetime1">
              <a:rPr lang="ja-JP" altLang="en-US" smtClean="0"/>
              <a:t>2026/2/2</a:t>
            </a:fld>
            <a:endParaRPr lang="ja-JP" altLang="en-US"/>
          </a:p>
        </p:txBody>
      </p:sp>
      <p:sp>
        <p:nvSpPr>
          <p:cNvPr id="6" name="フッター プレースホルダー 4">
            <a:extLst>
              <a:ext uri="{FF2B5EF4-FFF2-40B4-BE49-F238E27FC236}">
                <a16:creationId xmlns:a16="http://schemas.microsoft.com/office/drawing/2014/main" id="{E01B4D88-BE04-6A67-EBA7-67926773545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627E14D6-4790-8ED5-32A6-7AE12D051D7C}"/>
              </a:ext>
            </a:extLst>
          </p:cNvPr>
          <p:cNvSpPr>
            <a:spLocks noGrp="1"/>
          </p:cNvSpPr>
          <p:nvPr>
            <p:ph type="sldNum" sz="quarter" idx="12"/>
          </p:nvPr>
        </p:nvSpPr>
        <p:spPr/>
        <p:txBody>
          <a:bodyPr/>
          <a:lstStyle>
            <a:lvl1pPr>
              <a:defRPr/>
            </a:lvl1pPr>
          </a:lstStyle>
          <a:p>
            <a:pPr>
              <a:defRPr/>
            </a:pPr>
            <a:fld id="{559018EC-71C0-5D42-B972-9CB62781C3EB}" type="slidenum">
              <a:rPr lang="ja-JP" altLang="en-US"/>
              <a:pPr>
                <a:defRPr/>
              </a:pPr>
              <a:t>‹#›</a:t>
            </a:fld>
            <a:endParaRPr lang="ja-JP" altLang="en-US"/>
          </a:p>
        </p:txBody>
      </p:sp>
    </p:spTree>
    <p:extLst>
      <p:ext uri="{BB962C8B-B14F-4D97-AF65-F5344CB8AC3E}">
        <p14:creationId xmlns:p14="http://schemas.microsoft.com/office/powerpoint/2010/main" val="1394857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3">
            <a:extLst>
              <a:ext uri="{FF2B5EF4-FFF2-40B4-BE49-F238E27FC236}">
                <a16:creationId xmlns:a16="http://schemas.microsoft.com/office/drawing/2014/main" id="{5C657B8B-B6BE-F5E2-5E7A-CF33EDA258CA}"/>
              </a:ext>
            </a:extLst>
          </p:cNvPr>
          <p:cNvSpPr>
            <a:spLocks noGrp="1"/>
          </p:cNvSpPr>
          <p:nvPr>
            <p:ph type="dt" sz="half" idx="10"/>
          </p:nvPr>
        </p:nvSpPr>
        <p:spPr/>
        <p:txBody>
          <a:bodyPr/>
          <a:lstStyle>
            <a:lvl1pPr>
              <a:defRPr/>
            </a:lvl1pPr>
          </a:lstStyle>
          <a:p>
            <a:pPr>
              <a:defRPr/>
            </a:pPr>
            <a:fld id="{3B5E12A4-DC93-2E40-B096-28A1F98032F0}" type="datetime1">
              <a:rPr lang="ja-JP" altLang="en-US" smtClean="0"/>
              <a:t>2026/2/2</a:t>
            </a:fld>
            <a:endParaRPr lang="ja-JP" altLang="en-US"/>
          </a:p>
        </p:txBody>
      </p:sp>
      <p:sp>
        <p:nvSpPr>
          <p:cNvPr id="8" name="フッター プレースホルダー 4">
            <a:extLst>
              <a:ext uri="{FF2B5EF4-FFF2-40B4-BE49-F238E27FC236}">
                <a16:creationId xmlns:a16="http://schemas.microsoft.com/office/drawing/2014/main" id="{03C51130-FD4E-28E6-9AAF-5C4B926C767D}"/>
              </a:ext>
            </a:extLst>
          </p:cNvPr>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ー 5">
            <a:extLst>
              <a:ext uri="{FF2B5EF4-FFF2-40B4-BE49-F238E27FC236}">
                <a16:creationId xmlns:a16="http://schemas.microsoft.com/office/drawing/2014/main" id="{90651650-6DFD-E2A3-8C60-F955AF23AA8A}"/>
              </a:ext>
            </a:extLst>
          </p:cNvPr>
          <p:cNvSpPr>
            <a:spLocks noGrp="1"/>
          </p:cNvSpPr>
          <p:nvPr>
            <p:ph type="sldNum" sz="quarter" idx="12"/>
          </p:nvPr>
        </p:nvSpPr>
        <p:spPr/>
        <p:txBody>
          <a:bodyPr/>
          <a:lstStyle>
            <a:lvl1pPr>
              <a:defRPr/>
            </a:lvl1pPr>
          </a:lstStyle>
          <a:p>
            <a:pPr>
              <a:defRPr/>
            </a:pPr>
            <a:fld id="{F98D3765-76B8-7A46-BC44-6D591D939118}" type="slidenum">
              <a:rPr lang="ja-JP" altLang="en-US"/>
              <a:pPr>
                <a:defRPr/>
              </a:pPr>
              <a:t>‹#›</a:t>
            </a:fld>
            <a:endParaRPr lang="ja-JP" altLang="en-US"/>
          </a:p>
        </p:txBody>
      </p:sp>
    </p:spTree>
    <p:extLst>
      <p:ext uri="{BB962C8B-B14F-4D97-AF65-F5344CB8AC3E}">
        <p14:creationId xmlns:p14="http://schemas.microsoft.com/office/powerpoint/2010/main" val="3013220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日付プレースホルダー 3">
            <a:extLst>
              <a:ext uri="{FF2B5EF4-FFF2-40B4-BE49-F238E27FC236}">
                <a16:creationId xmlns:a16="http://schemas.microsoft.com/office/drawing/2014/main" id="{8FDEC05E-3BBA-2726-6D67-4BCD58207A1A}"/>
              </a:ext>
            </a:extLst>
          </p:cNvPr>
          <p:cNvSpPr>
            <a:spLocks noGrp="1"/>
          </p:cNvSpPr>
          <p:nvPr>
            <p:ph type="dt" sz="half" idx="10"/>
          </p:nvPr>
        </p:nvSpPr>
        <p:spPr/>
        <p:txBody>
          <a:bodyPr/>
          <a:lstStyle>
            <a:lvl1pPr>
              <a:defRPr/>
            </a:lvl1pPr>
          </a:lstStyle>
          <a:p>
            <a:pPr>
              <a:defRPr/>
            </a:pPr>
            <a:fld id="{A4A8C9A4-01C7-CC4C-9D35-AE00F6AF765C}" type="datetime1">
              <a:rPr lang="ja-JP" altLang="en-US" smtClean="0"/>
              <a:t>2026/2/2</a:t>
            </a:fld>
            <a:endParaRPr lang="ja-JP" altLang="en-US"/>
          </a:p>
        </p:txBody>
      </p:sp>
      <p:sp>
        <p:nvSpPr>
          <p:cNvPr id="4" name="フッター プレースホルダー 4">
            <a:extLst>
              <a:ext uri="{FF2B5EF4-FFF2-40B4-BE49-F238E27FC236}">
                <a16:creationId xmlns:a16="http://schemas.microsoft.com/office/drawing/2014/main" id="{8BD1C242-2B27-D2A4-3C7E-8E95C03381AC}"/>
              </a:ext>
            </a:extLst>
          </p:cNvPr>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ー 5">
            <a:extLst>
              <a:ext uri="{FF2B5EF4-FFF2-40B4-BE49-F238E27FC236}">
                <a16:creationId xmlns:a16="http://schemas.microsoft.com/office/drawing/2014/main" id="{43589C89-7AFD-E02C-9101-4A25FCD71167}"/>
              </a:ext>
            </a:extLst>
          </p:cNvPr>
          <p:cNvSpPr>
            <a:spLocks noGrp="1"/>
          </p:cNvSpPr>
          <p:nvPr>
            <p:ph type="sldNum" sz="quarter" idx="12"/>
          </p:nvPr>
        </p:nvSpPr>
        <p:spPr/>
        <p:txBody>
          <a:bodyPr/>
          <a:lstStyle>
            <a:lvl1pPr>
              <a:defRPr/>
            </a:lvl1pPr>
          </a:lstStyle>
          <a:p>
            <a:pPr>
              <a:defRPr/>
            </a:pPr>
            <a:fld id="{9BF00C9F-26B2-9A45-9427-D9FAAB3A83C8}" type="slidenum">
              <a:rPr lang="ja-JP" altLang="en-US"/>
              <a:pPr>
                <a:defRPr/>
              </a:pPr>
              <a:t>‹#›</a:t>
            </a:fld>
            <a:endParaRPr lang="ja-JP" altLang="en-US"/>
          </a:p>
        </p:txBody>
      </p:sp>
    </p:spTree>
    <p:extLst>
      <p:ext uri="{BB962C8B-B14F-4D97-AF65-F5344CB8AC3E}">
        <p14:creationId xmlns:p14="http://schemas.microsoft.com/office/powerpoint/2010/main" val="2302863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3">
            <a:extLst>
              <a:ext uri="{FF2B5EF4-FFF2-40B4-BE49-F238E27FC236}">
                <a16:creationId xmlns:a16="http://schemas.microsoft.com/office/drawing/2014/main" id="{4F62597E-0F00-558E-E389-5180A0FACD30}"/>
              </a:ext>
            </a:extLst>
          </p:cNvPr>
          <p:cNvSpPr>
            <a:spLocks noGrp="1"/>
          </p:cNvSpPr>
          <p:nvPr>
            <p:ph type="dt" sz="half" idx="10"/>
          </p:nvPr>
        </p:nvSpPr>
        <p:spPr/>
        <p:txBody>
          <a:bodyPr/>
          <a:lstStyle>
            <a:lvl1pPr>
              <a:defRPr/>
            </a:lvl1pPr>
          </a:lstStyle>
          <a:p>
            <a:pPr>
              <a:defRPr/>
            </a:pPr>
            <a:fld id="{15E07BA2-47A6-C24F-A797-7E3652B9787D}" type="datetime1">
              <a:rPr lang="ja-JP" altLang="en-US" smtClean="0"/>
              <a:t>2026/2/2</a:t>
            </a:fld>
            <a:endParaRPr lang="ja-JP" altLang="en-US"/>
          </a:p>
        </p:txBody>
      </p:sp>
      <p:sp>
        <p:nvSpPr>
          <p:cNvPr id="3" name="フッター プレースホルダー 4">
            <a:extLst>
              <a:ext uri="{FF2B5EF4-FFF2-40B4-BE49-F238E27FC236}">
                <a16:creationId xmlns:a16="http://schemas.microsoft.com/office/drawing/2014/main" id="{B6904E27-8969-6410-EE3C-87386403F800}"/>
              </a:ext>
            </a:extLst>
          </p:cNvPr>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ー 5">
            <a:extLst>
              <a:ext uri="{FF2B5EF4-FFF2-40B4-BE49-F238E27FC236}">
                <a16:creationId xmlns:a16="http://schemas.microsoft.com/office/drawing/2014/main" id="{6160D5A4-9E7B-87BE-55C6-A203DC73CC75}"/>
              </a:ext>
            </a:extLst>
          </p:cNvPr>
          <p:cNvSpPr>
            <a:spLocks noGrp="1"/>
          </p:cNvSpPr>
          <p:nvPr>
            <p:ph type="sldNum" sz="quarter" idx="12"/>
          </p:nvPr>
        </p:nvSpPr>
        <p:spPr/>
        <p:txBody>
          <a:bodyPr/>
          <a:lstStyle>
            <a:lvl1pPr>
              <a:defRPr/>
            </a:lvl1pPr>
          </a:lstStyle>
          <a:p>
            <a:pPr>
              <a:defRPr/>
            </a:pPr>
            <a:fld id="{5AE24F98-117B-754B-9194-F472D2BA6D70}" type="slidenum">
              <a:rPr lang="ja-JP" altLang="en-US"/>
              <a:pPr>
                <a:defRPr/>
              </a:pPr>
              <a:t>‹#›</a:t>
            </a:fld>
            <a:endParaRPr lang="ja-JP" altLang="en-US"/>
          </a:p>
        </p:txBody>
      </p:sp>
    </p:spTree>
    <p:extLst>
      <p:ext uri="{BB962C8B-B14F-4D97-AF65-F5344CB8AC3E}">
        <p14:creationId xmlns:p14="http://schemas.microsoft.com/office/powerpoint/2010/main" val="616403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1" y="273050"/>
            <a:ext cx="4011084"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A45806C9-13C9-8B07-6C4D-33D03DD225D7}"/>
              </a:ext>
            </a:extLst>
          </p:cNvPr>
          <p:cNvSpPr>
            <a:spLocks noGrp="1"/>
          </p:cNvSpPr>
          <p:nvPr>
            <p:ph type="dt" sz="half" idx="10"/>
          </p:nvPr>
        </p:nvSpPr>
        <p:spPr/>
        <p:txBody>
          <a:bodyPr/>
          <a:lstStyle>
            <a:lvl1pPr>
              <a:defRPr/>
            </a:lvl1pPr>
          </a:lstStyle>
          <a:p>
            <a:pPr>
              <a:defRPr/>
            </a:pPr>
            <a:fld id="{FA859649-483C-C94D-B73E-4D20B0827999}" type="datetime1">
              <a:rPr lang="ja-JP" altLang="en-US" smtClean="0"/>
              <a:t>2026/2/2</a:t>
            </a:fld>
            <a:endParaRPr lang="ja-JP" altLang="en-US"/>
          </a:p>
        </p:txBody>
      </p:sp>
      <p:sp>
        <p:nvSpPr>
          <p:cNvPr id="6" name="フッター プレースホルダー 4">
            <a:extLst>
              <a:ext uri="{FF2B5EF4-FFF2-40B4-BE49-F238E27FC236}">
                <a16:creationId xmlns:a16="http://schemas.microsoft.com/office/drawing/2014/main" id="{5AD34C89-3B1D-FA81-606A-C32678E2176A}"/>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2DC86C58-C3F2-43A9-19B2-E9D7D40EFAB3}"/>
              </a:ext>
            </a:extLst>
          </p:cNvPr>
          <p:cNvSpPr>
            <a:spLocks noGrp="1"/>
          </p:cNvSpPr>
          <p:nvPr>
            <p:ph type="sldNum" sz="quarter" idx="12"/>
          </p:nvPr>
        </p:nvSpPr>
        <p:spPr/>
        <p:txBody>
          <a:bodyPr/>
          <a:lstStyle>
            <a:lvl1pPr>
              <a:defRPr/>
            </a:lvl1pPr>
          </a:lstStyle>
          <a:p>
            <a:pPr>
              <a:defRPr/>
            </a:pPr>
            <a:fld id="{52C6F1F1-262F-824A-ABB7-820619B793FB}" type="slidenum">
              <a:rPr lang="ja-JP" altLang="en-US"/>
              <a:pPr>
                <a:defRPr/>
              </a:pPr>
              <a:t>‹#›</a:t>
            </a:fld>
            <a:endParaRPr lang="ja-JP" altLang="en-US"/>
          </a:p>
        </p:txBody>
      </p:sp>
    </p:spTree>
    <p:extLst>
      <p:ext uri="{BB962C8B-B14F-4D97-AF65-F5344CB8AC3E}">
        <p14:creationId xmlns:p14="http://schemas.microsoft.com/office/powerpoint/2010/main" val="28797943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389717" y="4800600"/>
            <a:ext cx="73152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日付プレースホルダー 3">
            <a:extLst>
              <a:ext uri="{FF2B5EF4-FFF2-40B4-BE49-F238E27FC236}">
                <a16:creationId xmlns:a16="http://schemas.microsoft.com/office/drawing/2014/main" id="{5FC8C639-2398-A261-AA7F-4934BB38346C}"/>
              </a:ext>
            </a:extLst>
          </p:cNvPr>
          <p:cNvSpPr>
            <a:spLocks noGrp="1"/>
          </p:cNvSpPr>
          <p:nvPr>
            <p:ph type="dt" sz="half" idx="10"/>
          </p:nvPr>
        </p:nvSpPr>
        <p:spPr/>
        <p:txBody>
          <a:bodyPr/>
          <a:lstStyle>
            <a:lvl1pPr>
              <a:defRPr/>
            </a:lvl1pPr>
          </a:lstStyle>
          <a:p>
            <a:pPr>
              <a:defRPr/>
            </a:pPr>
            <a:fld id="{61093CD1-0E5D-034C-BB16-B656705027A5}" type="datetime1">
              <a:rPr lang="ja-JP" altLang="en-US" smtClean="0"/>
              <a:t>2026/2/2</a:t>
            </a:fld>
            <a:endParaRPr lang="ja-JP" altLang="en-US"/>
          </a:p>
        </p:txBody>
      </p:sp>
      <p:sp>
        <p:nvSpPr>
          <p:cNvPr id="6" name="フッター プレースホルダー 4">
            <a:extLst>
              <a:ext uri="{FF2B5EF4-FFF2-40B4-BE49-F238E27FC236}">
                <a16:creationId xmlns:a16="http://schemas.microsoft.com/office/drawing/2014/main" id="{D6299C3D-6805-C0C2-7533-D7627A34C3DB}"/>
              </a:ext>
            </a:extLst>
          </p:cNvPr>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ー 5">
            <a:extLst>
              <a:ext uri="{FF2B5EF4-FFF2-40B4-BE49-F238E27FC236}">
                <a16:creationId xmlns:a16="http://schemas.microsoft.com/office/drawing/2014/main" id="{370F6F66-8F1F-7D3A-E60D-D007FE854E92}"/>
              </a:ext>
            </a:extLst>
          </p:cNvPr>
          <p:cNvSpPr>
            <a:spLocks noGrp="1"/>
          </p:cNvSpPr>
          <p:nvPr>
            <p:ph type="sldNum" sz="quarter" idx="12"/>
          </p:nvPr>
        </p:nvSpPr>
        <p:spPr/>
        <p:txBody>
          <a:bodyPr/>
          <a:lstStyle>
            <a:lvl1pPr>
              <a:defRPr/>
            </a:lvl1pPr>
          </a:lstStyle>
          <a:p>
            <a:pPr>
              <a:defRPr/>
            </a:pPr>
            <a:fld id="{F6D11586-1460-F849-BA0B-6146CCDDDABE}" type="slidenum">
              <a:rPr lang="ja-JP" altLang="en-US"/>
              <a:pPr>
                <a:defRPr/>
              </a:pPr>
              <a:t>‹#›</a:t>
            </a:fld>
            <a:endParaRPr lang="ja-JP" altLang="en-US"/>
          </a:p>
        </p:txBody>
      </p:sp>
    </p:spTree>
    <p:extLst>
      <p:ext uri="{BB962C8B-B14F-4D97-AF65-F5344CB8AC3E}">
        <p14:creationId xmlns:p14="http://schemas.microsoft.com/office/powerpoint/2010/main" val="4010571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33B9A57-76EE-6156-0A96-15751F1C58CA}"/>
              </a:ext>
            </a:extLst>
          </p:cNvPr>
          <p:cNvSpPr>
            <a:spLocks noGrp="1"/>
          </p:cNvSpPr>
          <p:nvPr>
            <p:ph type="dt" sz="half" idx="10"/>
          </p:nvPr>
        </p:nvSpPr>
        <p:spPr/>
        <p:txBody>
          <a:bodyPr/>
          <a:lstStyle>
            <a:lvl1pPr>
              <a:defRPr/>
            </a:lvl1pPr>
          </a:lstStyle>
          <a:p>
            <a:pPr>
              <a:defRPr/>
            </a:pPr>
            <a:fld id="{625689C9-3E65-994C-B420-F7C3D9A679B4}"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D1559E82-D560-4AB8-6EF2-897ADAA859C6}"/>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E36A9692-6D00-5082-A148-C71D51EAFCCF}"/>
              </a:ext>
            </a:extLst>
          </p:cNvPr>
          <p:cNvSpPr>
            <a:spLocks noGrp="1"/>
          </p:cNvSpPr>
          <p:nvPr>
            <p:ph type="sldNum" sz="quarter" idx="12"/>
          </p:nvPr>
        </p:nvSpPr>
        <p:spPr/>
        <p:txBody>
          <a:bodyPr/>
          <a:lstStyle>
            <a:lvl1pPr>
              <a:defRPr/>
            </a:lvl1pPr>
          </a:lstStyle>
          <a:p>
            <a:pPr>
              <a:defRPr/>
            </a:pPr>
            <a:fld id="{A11C3A02-593B-A54F-9186-6A0A3A975CBE}" type="slidenum">
              <a:rPr lang="ja-JP" altLang="en-US"/>
              <a:pPr>
                <a:defRPr/>
              </a:pPr>
              <a:t>‹#›</a:t>
            </a:fld>
            <a:endParaRPr lang="ja-JP" altLang="en-US"/>
          </a:p>
        </p:txBody>
      </p:sp>
    </p:spTree>
    <p:extLst>
      <p:ext uri="{BB962C8B-B14F-4D97-AF65-F5344CB8AC3E}">
        <p14:creationId xmlns:p14="http://schemas.microsoft.com/office/powerpoint/2010/main" val="3543046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839200" y="274639"/>
            <a:ext cx="2743200" cy="58515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609600" y="274639"/>
            <a:ext cx="80264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6F1E61F8-2ED8-9CF3-1601-03E82C91128D}"/>
              </a:ext>
            </a:extLst>
          </p:cNvPr>
          <p:cNvSpPr>
            <a:spLocks noGrp="1"/>
          </p:cNvSpPr>
          <p:nvPr>
            <p:ph type="dt" sz="half" idx="10"/>
          </p:nvPr>
        </p:nvSpPr>
        <p:spPr/>
        <p:txBody>
          <a:bodyPr/>
          <a:lstStyle>
            <a:lvl1pPr>
              <a:defRPr/>
            </a:lvl1pPr>
          </a:lstStyle>
          <a:p>
            <a:pPr>
              <a:defRPr/>
            </a:pPr>
            <a:fld id="{1E9519AB-FB9C-F042-BE7A-2FACCEC50E6A}"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B86C1A61-961C-8C9D-8EA1-51638A6E4226}"/>
              </a:ext>
            </a:extLst>
          </p:cNvPr>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2D7C9DB1-FCC0-C8F2-1CAD-9889BB8CEF7C}"/>
              </a:ext>
            </a:extLst>
          </p:cNvPr>
          <p:cNvSpPr>
            <a:spLocks noGrp="1"/>
          </p:cNvSpPr>
          <p:nvPr>
            <p:ph type="sldNum" sz="quarter" idx="12"/>
          </p:nvPr>
        </p:nvSpPr>
        <p:spPr/>
        <p:txBody>
          <a:bodyPr/>
          <a:lstStyle>
            <a:lvl1pPr>
              <a:defRPr/>
            </a:lvl1pPr>
          </a:lstStyle>
          <a:p>
            <a:pPr>
              <a:defRPr/>
            </a:pPr>
            <a:fld id="{1757B3A4-37F9-3140-AB81-2EB03E031A9F}" type="slidenum">
              <a:rPr lang="ja-JP" altLang="en-US"/>
              <a:pPr>
                <a:defRPr/>
              </a:pPr>
              <a:t>‹#›</a:t>
            </a:fld>
            <a:endParaRPr lang="ja-JP" altLang="en-US"/>
          </a:p>
        </p:txBody>
      </p:sp>
    </p:spTree>
    <p:extLst>
      <p:ext uri="{BB962C8B-B14F-4D97-AF65-F5344CB8AC3E}">
        <p14:creationId xmlns:p14="http://schemas.microsoft.com/office/powerpoint/2010/main" val="223270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ー 1">
            <a:extLst>
              <a:ext uri="{FF2B5EF4-FFF2-40B4-BE49-F238E27FC236}">
                <a16:creationId xmlns:a16="http://schemas.microsoft.com/office/drawing/2014/main" id="{1DEEE631-F682-34C3-D213-1151ECFDD184}"/>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27" name="テキスト プレースホルダー 2">
            <a:extLst>
              <a:ext uri="{FF2B5EF4-FFF2-40B4-BE49-F238E27FC236}">
                <a16:creationId xmlns:a16="http://schemas.microsoft.com/office/drawing/2014/main" id="{86EE779B-07E3-D170-4F9C-8FF5595DFFE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8981BFE8-A5DD-46AC-DECF-A33BBEB672C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FE575A1A-35A4-AC49-B430-2032EDD026F0}" type="datetime1">
              <a:rPr lang="ja-JP" altLang="en-US" smtClean="0"/>
              <a:t>2026/2/2</a:t>
            </a:fld>
            <a:endParaRPr lang="ja-JP" altLang="en-US"/>
          </a:p>
        </p:txBody>
      </p:sp>
      <p:sp>
        <p:nvSpPr>
          <p:cNvPr id="5" name="フッター プレースホルダー 4">
            <a:extLst>
              <a:ext uri="{FF2B5EF4-FFF2-40B4-BE49-F238E27FC236}">
                <a16:creationId xmlns:a16="http://schemas.microsoft.com/office/drawing/2014/main" id="{2DD337BD-B8C6-4A55-86DE-2D2CEF735805}"/>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ー 5">
            <a:extLst>
              <a:ext uri="{FF2B5EF4-FFF2-40B4-BE49-F238E27FC236}">
                <a16:creationId xmlns:a16="http://schemas.microsoft.com/office/drawing/2014/main" id="{C253A2EB-5BAC-9284-49AE-C19902A385D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ea typeface="ＭＳ Ｐゴシック" panose="020B0600070205080204" pitchFamily="50" charset="-128"/>
              </a:defRPr>
            </a:lvl1pPr>
          </a:lstStyle>
          <a:p>
            <a:pPr>
              <a:defRPr/>
            </a:pPr>
            <a:fld id="{535D9060-F58E-4C41-8047-98DD325AD694}"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p:titleStyle>
    <p:body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gif"/><Relationship Id="rId4" Type="http://schemas.openxmlformats.org/officeDocument/2006/relationships/image" Target="../media/image11.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3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5ED1B-8421-F30D-6459-EA641A0DF5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FFD3830-21AD-7593-3741-042835A1C2E5}"/>
              </a:ext>
            </a:extLst>
          </p:cNvPr>
          <p:cNvSpPr txBox="1"/>
          <p:nvPr/>
        </p:nvSpPr>
        <p:spPr>
          <a:xfrm>
            <a:off x="7536160" y="42103"/>
            <a:ext cx="4471096" cy="307777"/>
          </a:xfrm>
          <a:prstGeom prst="rect">
            <a:avLst/>
          </a:prstGeom>
          <a:noFill/>
        </p:spPr>
        <p:txBody>
          <a:bodyPr wrap="none" rtlCol="0">
            <a:spAutoFit/>
          </a:bodyPr>
          <a:lstStyle/>
          <a:p>
            <a:r>
              <a:rPr lang="en-JP" sz="1400">
                <a:latin typeface="Hiragino Maru Gothic ProN W4" panose="020F0400000000000000" pitchFamily="34" charset="-128"/>
                <a:ea typeface="Hiragino Maru Gothic ProN W4" panose="020F0400000000000000" pitchFamily="34" charset="-128"/>
              </a:rPr>
              <a:t>202</a:t>
            </a:r>
            <a:r>
              <a:rPr lang="en-US" sz="1400" dirty="0">
                <a:latin typeface="Hiragino Maru Gothic ProN W4" panose="020F0400000000000000" pitchFamily="34" charset="-128"/>
                <a:ea typeface="Hiragino Maru Gothic ProN W4" panose="020F0400000000000000" pitchFamily="34" charset="-128"/>
              </a:rPr>
              <a:t>6</a:t>
            </a:r>
            <a:r>
              <a:rPr lang="en-JP" sz="1400">
                <a:latin typeface="Hiragino Maru Gothic ProN W4" panose="020F0400000000000000" pitchFamily="34" charset="-128"/>
                <a:ea typeface="Hiragino Maru Gothic ProN W4" panose="020F0400000000000000" pitchFamily="34" charset="-128"/>
              </a:rPr>
              <a:t>年</a:t>
            </a:r>
            <a:r>
              <a:rPr lang="en-US" sz="1400" dirty="0">
                <a:latin typeface="Hiragino Maru Gothic ProN W4" panose="020F0400000000000000" pitchFamily="34" charset="-128"/>
                <a:ea typeface="Hiragino Maru Gothic ProN W4" panose="020F0400000000000000" pitchFamily="34" charset="-128"/>
              </a:rPr>
              <a:t>2</a:t>
            </a:r>
            <a:r>
              <a:rPr lang="en-JP" sz="1400">
                <a:latin typeface="Hiragino Maru Gothic ProN W4" panose="020F0400000000000000" pitchFamily="34" charset="-128"/>
                <a:ea typeface="Hiragino Maru Gothic ProN W4" panose="020F0400000000000000" pitchFamily="34" charset="-128"/>
              </a:rPr>
              <a:t>月</a:t>
            </a:r>
            <a:r>
              <a:rPr lang="en-US" sz="1400" dirty="0">
                <a:latin typeface="Hiragino Maru Gothic ProN W4" panose="020F0400000000000000" pitchFamily="34" charset="-128"/>
                <a:ea typeface="Hiragino Maru Gothic ProN W4" panose="020F0400000000000000" pitchFamily="34" charset="-128"/>
              </a:rPr>
              <a:t>22</a:t>
            </a:r>
            <a:r>
              <a:rPr lang="en-JP" sz="1400">
                <a:latin typeface="Hiragino Maru Gothic ProN W4" panose="020F0400000000000000" pitchFamily="34" charset="-128"/>
                <a:ea typeface="Hiragino Maru Gothic ProN W4" panose="020F0400000000000000" pitchFamily="34" charset="-128"/>
              </a:rPr>
              <a:t>日</a:t>
            </a:r>
            <a:r>
              <a:rPr lang="en-AU" sz="1400" dirty="0">
                <a:latin typeface="Hiragino Maru Gothic ProN W4" panose="020F0400000000000000" pitchFamily="34" charset="-128"/>
                <a:ea typeface="Hiragino Maru Gothic ProN W4" panose="020F0400000000000000" pitchFamily="34" charset="-128"/>
              </a:rPr>
              <a:t> </a:t>
            </a:r>
            <a:r>
              <a:rPr lang="ja-JP" altLang="en-US" sz="1400">
                <a:latin typeface="Hiragino Maru Gothic ProN W4" panose="020F0400000000000000" pitchFamily="34" charset="-128"/>
                <a:ea typeface="Hiragino Maru Gothic ProN W4" panose="020F0400000000000000" pitchFamily="34" charset="-128"/>
              </a:rPr>
              <a:t>日本臨床疫学会 第</a:t>
            </a:r>
            <a:r>
              <a:rPr lang="en-US" altLang="ja-JP" sz="1400" dirty="0">
                <a:latin typeface="Hiragino Maru Gothic ProN W4" panose="020F0400000000000000" pitchFamily="34" charset="-128"/>
                <a:ea typeface="Hiragino Maru Gothic ProN W4" panose="020F0400000000000000" pitchFamily="34" charset="-128"/>
              </a:rPr>
              <a:t>8</a:t>
            </a:r>
            <a:r>
              <a:rPr lang="ja-JP" altLang="en-US" sz="1400">
                <a:latin typeface="Hiragino Maru Gothic ProN W4" panose="020F0400000000000000" pitchFamily="34" charset="-128"/>
                <a:ea typeface="Hiragino Maru Gothic ProN W4" panose="020F0400000000000000" pitchFamily="34" charset="-128"/>
              </a:rPr>
              <a:t>回年次学術大会</a:t>
            </a:r>
          </a:p>
        </p:txBody>
      </p:sp>
      <p:sp>
        <p:nvSpPr>
          <p:cNvPr id="5" name="TextBox 4">
            <a:extLst>
              <a:ext uri="{FF2B5EF4-FFF2-40B4-BE49-F238E27FC236}">
                <a16:creationId xmlns:a16="http://schemas.microsoft.com/office/drawing/2014/main" id="{FFAC15FE-2E55-1BFC-6033-15B0E46F81CA}"/>
              </a:ext>
            </a:extLst>
          </p:cNvPr>
          <p:cNvSpPr txBox="1"/>
          <p:nvPr/>
        </p:nvSpPr>
        <p:spPr>
          <a:xfrm>
            <a:off x="878064" y="749473"/>
            <a:ext cx="10435869" cy="1077218"/>
          </a:xfrm>
          <a:prstGeom prst="rect">
            <a:avLst/>
          </a:prstGeom>
          <a:noFill/>
        </p:spPr>
        <p:txBody>
          <a:bodyPr wrap="none" rtlCol="0">
            <a:spAutoFit/>
          </a:bodyPr>
          <a:lstStyle/>
          <a:p>
            <a:pPr algn="ctr"/>
            <a:r>
              <a:rPr lang="ja-JP" altLang="en-US" sz="3200" b="1">
                <a:latin typeface="Hiragino Kaku Gothic ProN W6" panose="020B0300000000000000" pitchFamily="34" charset="-128"/>
                <a:ea typeface="Hiragino Kaku Gothic ProN W6" panose="020B0300000000000000" pitchFamily="34" charset="-128"/>
              </a:rPr>
              <a:t>包括的がんゲノムプロファイリング統合解析基盤</a:t>
            </a:r>
            <a:endParaRPr lang="en-US" altLang="ja-JP" sz="3200" b="1" dirty="0">
              <a:latin typeface="Hiragino Kaku Gothic ProN W6" panose="020B0300000000000000" pitchFamily="34" charset="-128"/>
              <a:ea typeface="Hiragino Kaku Gothic ProN W6" panose="020B0300000000000000" pitchFamily="34" charset="-128"/>
            </a:endParaRPr>
          </a:p>
          <a:p>
            <a:pPr algn="ctr"/>
            <a:r>
              <a:rPr lang="en-AU" altLang="ja-JP" sz="3200" b="1" dirty="0">
                <a:latin typeface="Hiragino Kaku Gothic ProN W6" panose="020B0300000000000000" pitchFamily="34" charset="-128"/>
                <a:ea typeface="Hiragino Kaku Gothic ProN W6" panose="020B0300000000000000" pitchFamily="34" charset="-128"/>
              </a:rPr>
              <a:t>FELIS</a:t>
            </a:r>
            <a:r>
              <a:rPr lang="ja-JP" altLang="en-US" sz="3200" b="1">
                <a:latin typeface="Hiragino Kaku Gothic ProN W6" panose="020B0300000000000000" pitchFamily="34" charset="-128"/>
                <a:ea typeface="Hiragino Kaku Gothic ProN W6" panose="020B0300000000000000" pitchFamily="34" charset="-128"/>
              </a:rPr>
              <a:t>を用いた検査推奨ノモグラムの開発と有用性評価</a:t>
            </a:r>
          </a:p>
        </p:txBody>
      </p:sp>
      <p:sp>
        <p:nvSpPr>
          <p:cNvPr id="6" name="TextBox 5">
            <a:extLst>
              <a:ext uri="{FF2B5EF4-FFF2-40B4-BE49-F238E27FC236}">
                <a16:creationId xmlns:a16="http://schemas.microsoft.com/office/drawing/2014/main" id="{3E709393-2E43-4B44-9DEE-90C290AEDAE4}"/>
              </a:ext>
            </a:extLst>
          </p:cNvPr>
          <p:cNvSpPr txBox="1"/>
          <p:nvPr/>
        </p:nvSpPr>
        <p:spPr>
          <a:xfrm>
            <a:off x="5439040" y="6176748"/>
            <a:ext cx="1518364" cy="461665"/>
          </a:xfrm>
          <a:prstGeom prst="rect">
            <a:avLst/>
          </a:prstGeom>
          <a:noFill/>
        </p:spPr>
        <p:txBody>
          <a:bodyPr wrap="none" rtlCol="0">
            <a:spAutoFit/>
          </a:bodyPr>
          <a:lstStyle/>
          <a:p>
            <a:pPr algn="ctr"/>
            <a:r>
              <a:rPr lang="ja-JP" altLang="en-US" sz="2400">
                <a:latin typeface="Hiragino Maru Gothic ProN W4" panose="020F0400000000000000" pitchFamily="34" charset="-128"/>
                <a:ea typeface="Hiragino Maru Gothic ProN W4" panose="020F0400000000000000" pitchFamily="34" charset="-128"/>
              </a:rPr>
              <a:t>池上 政周</a:t>
            </a:r>
            <a:endParaRPr lang="en-US" altLang="ja-JP" sz="2400" dirty="0">
              <a:latin typeface="Hiragino Maru Gothic ProN W4" panose="020F0400000000000000" pitchFamily="34" charset="-128"/>
              <a:ea typeface="Hiragino Maru Gothic ProN W4" panose="020F0400000000000000" pitchFamily="34" charset="-128"/>
            </a:endParaRPr>
          </a:p>
        </p:txBody>
      </p:sp>
      <p:pic>
        <p:nvPicPr>
          <p:cNvPr id="7" name="図 6">
            <a:extLst>
              <a:ext uri="{FF2B5EF4-FFF2-40B4-BE49-F238E27FC236}">
                <a16:creationId xmlns:a16="http://schemas.microsoft.com/office/drawing/2014/main" id="{B96E5EE4-E2DD-CA5B-D911-20A3B7B72488}"/>
              </a:ext>
            </a:extLst>
          </p:cNvPr>
          <p:cNvPicPr>
            <a:picLocks noChangeAspect="1"/>
          </p:cNvPicPr>
          <p:nvPr/>
        </p:nvPicPr>
        <p:blipFill>
          <a:blip r:embed="rId2"/>
          <a:stretch>
            <a:fillRect/>
          </a:stretch>
        </p:blipFill>
        <p:spPr>
          <a:xfrm>
            <a:off x="5827565" y="4717796"/>
            <a:ext cx="7772400" cy="1112032"/>
          </a:xfrm>
          <a:prstGeom prst="rect">
            <a:avLst/>
          </a:prstGeom>
        </p:spPr>
      </p:pic>
      <p:sp>
        <p:nvSpPr>
          <p:cNvPr id="2" name="スライド番号プレースホルダー 1">
            <a:extLst>
              <a:ext uri="{FF2B5EF4-FFF2-40B4-BE49-F238E27FC236}">
                <a16:creationId xmlns:a16="http://schemas.microsoft.com/office/drawing/2014/main" id="{35696BF8-5A42-F612-9853-5DBD594A87C9}"/>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a:t>
            </a:fld>
            <a:endParaRPr lang="ja-JP" altLang="en-US"/>
          </a:p>
        </p:txBody>
      </p:sp>
      <p:pic>
        <p:nvPicPr>
          <p:cNvPr id="10" name="図 9">
            <a:extLst>
              <a:ext uri="{FF2B5EF4-FFF2-40B4-BE49-F238E27FC236}">
                <a16:creationId xmlns:a16="http://schemas.microsoft.com/office/drawing/2014/main" id="{6AD1DFAA-DA66-3270-9641-C911CEB21C4E}"/>
              </a:ext>
            </a:extLst>
          </p:cNvPr>
          <p:cNvPicPr>
            <a:picLocks noChangeAspect="1"/>
          </p:cNvPicPr>
          <p:nvPr/>
        </p:nvPicPr>
        <p:blipFill>
          <a:blip r:embed="rId3"/>
          <a:stretch>
            <a:fillRect/>
          </a:stretch>
        </p:blipFill>
        <p:spPr>
          <a:xfrm>
            <a:off x="841956" y="4937257"/>
            <a:ext cx="4633628" cy="721215"/>
          </a:xfrm>
          <a:prstGeom prst="rect">
            <a:avLst/>
          </a:prstGeom>
        </p:spPr>
      </p:pic>
      <p:sp>
        <p:nvSpPr>
          <p:cNvPr id="12" name="テキスト ボックス 11">
            <a:extLst>
              <a:ext uri="{FF2B5EF4-FFF2-40B4-BE49-F238E27FC236}">
                <a16:creationId xmlns:a16="http://schemas.microsoft.com/office/drawing/2014/main" id="{26187805-C47C-55DD-19D4-5B0E0064F6A6}"/>
              </a:ext>
            </a:extLst>
          </p:cNvPr>
          <p:cNvSpPr txBox="1"/>
          <p:nvPr/>
        </p:nvSpPr>
        <p:spPr>
          <a:xfrm>
            <a:off x="6422215" y="5683498"/>
            <a:ext cx="5038165" cy="369332"/>
          </a:xfrm>
          <a:prstGeom prst="rect">
            <a:avLst/>
          </a:prstGeom>
          <a:noFill/>
        </p:spPr>
        <p:txBody>
          <a:bodyPr wrap="square">
            <a:spAutoFit/>
          </a:bodyPr>
          <a:lstStyle/>
          <a:p>
            <a:r>
              <a:rPr lang="ja-JP" altLang="en-US" sz="1800">
                <a:latin typeface="Hiragino Maru Gothic ProN W4" panose="020F0400000000000000" pitchFamily="34" charset="-128"/>
                <a:ea typeface="Hiragino Maru Gothic ProN W4" panose="020F0400000000000000" pitchFamily="34" charset="-128"/>
              </a:rPr>
              <a:t>細胞情報学分野</a:t>
            </a:r>
            <a:r>
              <a:rPr lang="en-US" altLang="ja-JP" sz="1800" dirty="0">
                <a:latin typeface="Hiragino Maru Gothic ProN W4" panose="020F0400000000000000" pitchFamily="34" charset="-128"/>
                <a:ea typeface="Hiragino Maru Gothic ProN W4" panose="020F0400000000000000" pitchFamily="34" charset="-128"/>
              </a:rPr>
              <a:t>/</a:t>
            </a:r>
            <a:r>
              <a:rPr lang="ja-JP" altLang="en-US" sz="1800">
                <a:latin typeface="Hiragino Maru Gothic ProN W4" panose="020F0400000000000000" pitchFamily="34" charset="-128"/>
                <a:ea typeface="Hiragino Maru Gothic ProN W4" panose="020F0400000000000000" pitchFamily="34" charset="-128"/>
              </a:rPr>
              <a:t>がんゲノム情報管理センター　　</a:t>
            </a:r>
            <a:endParaRPr lang="ja-JP" altLang="en-US"/>
          </a:p>
        </p:txBody>
      </p:sp>
      <p:sp>
        <p:nvSpPr>
          <p:cNvPr id="13" name="テキスト ボックス 12">
            <a:extLst>
              <a:ext uri="{FF2B5EF4-FFF2-40B4-BE49-F238E27FC236}">
                <a16:creationId xmlns:a16="http://schemas.microsoft.com/office/drawing/2014/main" id="{6BC99665-E412-D8C8-0BF7-1A95811B7C97}"/>
              </a:ext>
            </a:extLst>
          </p:cNvPr>
          <p:cNvSpPr txBox="1"/>
          <p:nvPr/>
        </p:nvSpPr>
        <p:spPr>
          <a:xfrm>
            <a:off x="2208399" y="5698393"/>
            <a:ext cx="1676400" cy="369332"/>
          </a:xfrm>
          <a:prstGeom prst="rect">
            <a:avLst/>
          </a:prstGeom>
          <a:noFill/>
        </p:spPr>
        <p:txBody>
          <a:bodyPr wrap="square">
            <a:spAutoFit/>
          </a:bodyPr>
          <a:lstStyle/>
          <a:p>
            <a:r>
              <a:rPr lang="ja-JP" altLang="en-US" sz="1800">
                <a:latin typeface="Hiragino Maru Gothic ProN W4" panose="020F0400000000000000" pitchFamily="34" charset="-128"/>
                <a:ea typeface="Hiragino Maru Gothic ProN W4" panose="020F0400000000000000" pitchFamily="34" charset="-128"/>
              </a:rPr>
              <a:t>骨軟部腫瘍科</a:t>
            </a:r>
            <a:endParaRPr lang="ja-JP" altLang="en-US"/>
          </a:p>
        </p:txBody>
      </p:sp>
      <p:sp>
        <p:nvSpPr>
          <p:cNvPr id="14" name="テキスト ボックス 13">
            <a:extLst>
              <a:ext uri="{FF2B5EF4-FFF2-40B4-BE49-F238E27FC236}">
                <a16:creationId xmlns:a16="http://schemas.microsoft.com/office/drawing/2014/main" id="{F62BBF0D-E2C9-C6E0-F0EC-F7BB79786CD7}"/>
              </a:ext>
            </a:extLst>
          </p:cNvPr>
          <p:cNvSpPr txBox="1"/>
          <p:nvPr/>
        </p:nvSpPr>
        <p:spPr>
          <a:xfrm>
            <a:off x="506030" y="2432059"/>
            <a:ext cx="9265678" cy="1569660"/>
          </a:xfrm>
          <a:prstGeom prst="rect">
            <a:avLst/>
          </a:prstGeom>
          <a:noFill/>
        </p:spPr>
        <p:txBody>
          <a:bodyPr wrap="none" rtlCol="0">
            <a:spAutoFit/>
          </a:bodyPr>
          <a:lstStyle/>
          <a:p>
            <a:r>
              <a:rPr lang="en-US" altLang="ja-JP" sz="2400" dirty="0">
                <a:latin typeface="Hiragino Kaku Gothic ProN W3" panose="020B0300000000000000" pitchFamily="34" charset="-128"/>
                <a:ea typeface="Hiragino Kaku Gothic ProN W3" panose="020B0300000000000000" pitchFamily="34" charset="-128"/>
              </a:rPr>
              <a:t>Research questions</a:t>
            </a:r>
          </a:p>
          <a:p>
            <a:r>
              <a:rPr lang="en-US" altLang="ja-JP" sz="2400" dirty="0">
                <a:latin typeface="Hiragino Kaku Gothic ProN W3" panose="020B0300000000000000" pitchFamily="34" charset="-128"/>
                <a:ea typeface="Hiragino Kaku Gothic ProN W3" panose="020B0300000000000000" pitchFamily="34" charset="-128"/>
              </a:rPr>
              <a:t>①</a:t>
            </a:r>
            <a:r>
              <a:rPr lang="ja-JP" altLang="en-US" sz="2400">
                <a:latin typeface="Hiragino Kaku Gothic ProN W3" panose="020B0300000000000000" pitchFamily="34" charset="-128"/>
                <a:ea typeface="Hiragino Kaku Gothic ProN W3" panose="020B0300000000000000" pitchFamily="34" charset="-128"/>
              </a:rPr>
              <a:t> </a:t>
            </a:r>
            <a:r>
              <a:rPr lang="en-US" altLang="ja-JP" sz="2400" dirty="0">
                <a:latin typeface="Hiragino Kaku Gothic ProN W3" panose="020B0300000000000000" pitchFamily="34" charset="-128"/>
                <a:ea typeface="Hiragino Kaku Gothic ProN W3" panose="020B0300000000000000" pitchFamily="34" charset="-128"/>
              </a:rPr>
              <a:t>CGP</a:t>
            </a:r>
            <a:r>
              <a:rPr lang="ja-JP" altLang="en-US" sz="2400">
                <a:latin typeface="Hiragino Kaku Gothic ProN W3" panose="020B0300000000000000" pitchFamily="34" charset="-128"/>
                <a:ea typeface="Hiragino Kaku Gothic ProN W3" panose="020B0300000000000000" pitchFamily="34" charset="-128"/>
              </a:rPr>
              <a:t>検査は生存期間延長に寄与しているか？</a:t>
            </a:r>
            <a:endParaRPr lang="en-US" altLang="ja-JP" sz="2400" dirty="0">
              <a:latin typeface="Hiragino Kaku Gothic ProN W3" panose="020B0300000000000000" pitchFamily="34" charset="-128"/>
              <a:ea typeface="Hiragino Kaku Gothic ProN W3" panose="020B0300000000000000" pitchFamily="34" charset="-128"/>
            </a:endParaRPr>
          </a:p>
          <a:p>
            <a:r>
              <a:rPr kumimoji="1" lang="en-US" altLang="ja-JP" sz="2400" dirty="0">
                <a:latin typeface="Hiragino Kaku Gothic ProN W3" panose="020B0300000000000000" pitchFamily="34" charset="-128"/>
                <a:ea typeface="Hiragino Kaku Gothic ProN W3" panose="020B0300000000000000" pitchFamily="34" charset="-128"/>
              </a:rPr>
              <a:t>②</a:t>
            </a:r>
            <a:r>
              <a:rPr kumimoji="1" lang="ja-JP" altLang="en-US" sz="2400">
                <a:latin typeface="Hiragino Kaku Gothic ProN W3" panose="020B0300000000000000" pitchFamily="34" charset="-128"/>
                <a:ea typeface="Hiragino Kaku Gothic ProN W3" panose="020B0300000000000000" pitchFamily="34" charset="-128"/>
              </a:rPr>
              <a:t> </a:t>
            </a:r>
            <a:r>
              <a:rPr kumimoji="1" lang="en-US" altLang="ja-JP" sz="2400" dirty="0">
                <a:latin typeface="Hiragino Kaku Gothic ProN W3" panose="020B0300000000000000" pitchFamily="34" charset="-128"/>
                <a:ea typeface="Hiragino Kaku Gothic ProN W3" panose="020B0300000000000000" pitchFamily="34" charset="-128"/>
              </a:rPr>
              <a:t>CGP</a:t>
            </a:r>
            <a:r>
              <a:rPr kumimoji="1" lang="ja-JP" altLang="en-US" sz="2400">
                <a:latin typeface="Hiragino Kaku Gothic ProN W3" panose="020B0300000000000000" pitchFamily="34" charset="-128"/>
                <a:ea typeface="Hiragino Kaku Gothic ProN W3" panose="020B0300000000000000" pitchFamily="34" charset="-128"/>
              </a:rPr>
              <a:t>検査は得られるメリットと比較して医療経済的に妥当か？</a:t>
            </a:r>
            <a:endParaRPr kumimoji="1" lang="en-US" altLang="ja-JP" sz="2400" dirty="0">
              <a:latin typeface="Hiragino Kaku Gothic ProN W3" panose="020B0300000000000000" pitchFamily="34" charset="-128"/>
              <a:ea typeface="Hiragino Kaku Gothic ProN W3" panose="020B0300000000000000" pitchFamily="34" charset="-128"/>
            </a:endParaRPr>
          </a:p>
          <a:p>
            <a:r>
              <a:rPr kumimoji="1" lang="en-US" altLang="ja-JP" sz="2400" dirty="0">
                <a:latin typeface="Hiragino Kaku Gothic ProN W3" panose="020B0300000000000000" pitchFamily="34" charset="-128"/>
                <a:ea typeface="Hiragino Kaku Gothic ProN W3" panose="020B0300000000000000" pitchFamily="34" charset="-128"/>
              </a:rPr>
              <a:t>③</a:t>
            </a:r>
            <a:r>
              <a:rPr kumimoji="1" lang="ja-JP" altLang="en-US" sz="2400">
                <a:latin typeface="Hiragino Kaku Gothic ProN W3" panose="020B0300000000000000" pitchFamily="34" charset="-128"/>
                <a:ea typeface="Hiragino Kaku Gothic ProN W3" panose="020B0300000000000000" pitchFamily="34" charset="-128"/>
              </a:rPr>
              <a:t> </a:t>
            </a:r>
            <a:r>
              <a:rPr lang="ja-JP" altLang="en-US" sz="2400">
                <a:latin typeface="Hiragino Kaku Gothic ProN W3" panose="020B0300000000000000" pitchFamily="34" charset="-128"/>
                <a:ea typeface="Hiragino Kaku Gothic ProN W3" panose="020B0300000000000000" pitchFamily="34" charset="-128"/>
              </a:rPr>
              <a:t>治療到達予測モデルによって費用対効果</a:t>
            </a:r>
            <a:r>
              <a:rPr kumimoji="1" lang="ja-JP" altLang="en-US" sz="2400">
                <a:latin typeface="Hiragino Kaku Gothic ProN W3" panose="020B0300000000000000" pitchFamily="34" charset="-128"/>
                <a:ea typeface="Hiragino Kaku Gothic ProN W3" panose="020B0300000000000000" pitchFamily="34" charset="-128"/>
              </a:rPr>
              <a:t>を改善できないか？</a:t>
            </a:r>
            <a:endParaRPr kumimoji="1" lang="en-US" altLang="ja-JP" sz="2400" dirty="0">
              <a:latin typeface="Hiragino Kaku Gothic ProN W3" panose="020B0300000000000000" pitchFamily="34" charset="-128"/>
              <a:ea typeface="Hiragino Kaku Gothic ProN W3" panose="020B0300000000000000" pitchFamily="34" charset="-128"/>
            </a:endParaRPr>
          </a:p>
        </p:txBody>
      </p:sp>
      <p:pic>
        <p:nvPicPr>
          <p:cNvPr id="8" name="図 7" descr="QR コード&#10;&#10;AI 生成コンテンツは誤りを含む可能性があります。">
            <a:extLst>
              <a:ext uri="{FF2B5EF4-FFF2-40B4-BE49-F238E27FC236}">
                <a16:creationId xmlns:a16="http://schemas.microsoft.com/office/drawing/2014/main" id="{5734A8C1-0733-48AF-ECE5-94D8D955C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61160" y="2243032"/>
            <a:ext cx="2038544" cy="2038544"/>
          </a:xfrm>
          <a:prstGeom prst="rect">
            <a:avLst/>
          </a:prstGeom>
        </p:spPr>
      </p:pic>
      <p:sp>
        <p:nvSpPr>
          <p:cNvPr id="9" name="テキスト ボックス 8">
            <a:extLst>
              <a:ext uri="{FF2B5EF4-FFF2-40B4-BE49-F238E27FC236}">
                <a16:creationId xmlns:a16="http://schemas.microsoft.com/office/drawing/2014/main" id="{45C0A8B6-A00D-4EB1-263E-5C169F36028A}"/>
              </a:ext>
            </a:extLst>
          </p:cNvPr>
          <p:cNvSpPr txBox="1"/>
          <p:nvPr/>
        </p:nvSpPr>
        <p:spPr>
          <a:xfrm>
            <a:off x="10067549" y="4201607"/>
            <a:ext cx="1625766" cy="369332"/>
          </a:xfrm>
          <a:prstGeom prst="rect">
            <a:avLst/>
          </a:prstGeom>
          <a:noFill/>
        </p:spPr>
        <p:txBody>
          <a:bodyPr wrap="none" rtlCol="0">
            <a:spAutoFit/>
          </a:bodyPr>
          <a:lstStyle/>
          <a:p>
            <a:r>
              <a:rPr kumimoji="1" lang="ja-JP" altLang="en-US"/>
              <a:t>本日のスライド</a:t>
            </a:r>
          </a:p>
        </p:txBody>
      </p:sp>
    </p:spTree>
    <p:extLst>
      <p:ext uri="{BB962C8B-B14F-4D97-AF65-F5344CB8AC3E}">
        <p14:creationId xmlns:p14="http://schemas.microsoft.com/office/powerpoint/2010/main" val="3652507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1">
            <a:extLst>
              <a:ext uri="{FF2B5EF4-FFF2-40B4-BE49-F238E27FC236}">
                <a16:creationId xmlns:a16="http://schemas.microsoft.com/office/drawing/2014/main" id="{D1EE38FE-297C-39BF-DFFC-68FAEE208963}"/>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a:t>
            </a:fld>
            <a:endParaRPr lang="ja-JP" altLang="en-US"/>
          </a:p>
        </p:txBody>
      </p:sp>
      <p:sp>
        <p:nvSpPr>
          <p:cNvPr id="10" name="Rectangle 2">
            <a:extLst>
              <a:ext uri="{FF2B5EF4-FFF2-40B4-BE49-F238E27FC236}">
                <a16:creationId xmlns:a16="http://schemas.microsoft.com/office/drawing/2014/main" id="{C74DD2AB-C399-186C-25F5-37C8484674BC}"/>
              </a:ext>
            </a:extLst>
          </p:cNvPr>
          <p:cNvSpPr txBox="1">
            <a:spLocks noChangeArrowheads="1"/>
          </p:cNvSpPr>
          <p:nvPr/>
        </p:nvSpPr>
        <p:spPr>
          <a:xfrm>
            <a:off x="2472263" y="217666"/>
            <a:ext cx="7869237" cy="1885950"/>
          </a:xfrm>
          <a:prstGeom prst="rect">
            <a:avLst/>
          </a:prstGeom>
          <a:ln>
            <a:solidFill>
              <a:schemeClr val="tx1"/>
            </a:solidFill>
            <a:miter lim="800000"/>
            <a:headEnd/>
            <a:tailEnd/>
          </a:ln>
        </p:spPr>
        <p:txBody>
          <a:bodyPr rtlCol="0">
            <a:normAutofit/>
          </a:bodyPr>
          <a:lst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2pPr>
            <a:lvl3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3pPr>
            <a:lvl4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4pPr>
            <a:lvl5pPr algn="ctr" rtl="0" eaLnBrk="0" fontAlgn="base" hangingPunct="0">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1"/>
                </a:solidFill>
                <a:latin typeface="Calibri" panose="020F0502020204030204" pitchFamily="34" charset="0"/>
                <a:ea typeface="ＭＳ Ｐゴシック" panose="020B0600070205080204" pitchFamily="50" charset="-128"/>
              </a:defRPr>
            </a:lvl9pPr>
          </a:lstStyle>
          <a:p>
            <a:pPr eaLnBrk="1" fontAlgn="auto" hangingPunct="1">
              <a:spcAft>
                <a:spcPts val="0"/>
              </a:spcAft>
              <a:defRPr/>
            </a:pPr>
            <a:r>
              <a:rPr kumimoji="0" lang="ja-JP" altLang="en-US" sz="2800" b="1">
                <a:latin typeface="Meiryo UI" panose="020B0604030504040204" pitchFamily="50" charset="-128"/>
                <a:ea typeface="Meiryo UI" panose="020B0604030504040204" pitchFamily="50" charset="-128"/>
              </a:rPr>
              <a:t>日本臨床疫学会</a:t>
            </a:r>
            <a:br>
              <a:rPr kumimoji="0" lang="en-US" altLang="ja-JP" sz="2800" b="1" dirty="0">
                <a:latin typeface="Meiryo UI" panose="020B0604030504040204" pitchFamily="50" charset="-128"/>
                <a:ea typeface="Meiryo UI" panose="020B0604030504040204" pitchFamily="50" charset="-128"/>
              </a:rPr>
            </a:br>
            <a:r>
              <a:rPr kumimoji="0" lang="ja-JP" altLang="en-US" sz="4000" b="1">
                <a:latin typeface="Meiryo UI" panose="020B0604030504040204" pitchFamily="50" charset="-128"/>
                <a:ea typeface="Meiryo UI" panose="020B0604030504040204" pitchFamily="50" charset="-128"/>
              </a:rPr>
              <a:t>ＣＯＩ開示</a:t>
            </a:r>
            <a:br>
              <a:rPr kumimoji="0" lang="en-US" altLang="ja-JP" sz="3200" b="1" dirty="0">
                <a:latin typeface="Meiryo UI" panose="020B0604030504040204" pitchFamily="50" charset="-128"/>
                <a:ea typeface="Meiryo UI" panose="020B0604030504040204" pitchFamily="50" charset="-128"/>
              </a:rPr>
            </a:br>
            <a:r>
              <a:rPr kumimoji="0" lang="ja-JP" altLang="en-US" sz="1400" b="1">
                <a:latin typeface="Meiryo UI" panose="020B0604030504040204" pitchFamily="50" charset="-128"/>
                <a:ea typeface="Meiryo UI" panose="020B0604030504040204" pitchFamily="50" charset="-128"/>
              </a:rPr>
              <a:t>　</a:t>
            </a:r>
            <a:br>
              <a:rPr kumimoji="0" lang="en-US" altLang="ja-JP" sz="2000" b="1" i="1" dirty="0">
                <a:latin typeface="Meiryo UI" panose="020B0604030504040204" pitchFamily="50" charset="-128"/>
                <a:ea typeface="Meiryo UI" panose="020B0604030504040204" pitchFamily="50" charset="-128"/>
              </a:rPr>
            </a:br>
            <a:r>
              <a:rPr kumimoji="0" lang="ja-JP" altLang="en-US" sz="2000" b="1" kern="0">
                <a:latin typeface="Meiryo UI" panose="020B0604030504040204" pitchFamily="50" charset="-128"/>
                <a:ea typeface="Meiryo UI" panose="020B0604030504040204" pitchFamily="50" charset="-128"/>
              </a:rPr>
              <a:t>発表者名：　 ◎ 池上政周　（◎発表責任者）</a:t>
            </a:r>
            <a:endParaRPr kumimoji="0" lang="en-US" altLang="ja-JP" sz="2000" b="1" dirty="0">
              <a:latin typeface="Meiryo UI" panose="020B0604030504040204" pitchFamily="50" charset="-128"/>
              <a:ea typeface="Meiryo UI" panose="020B0604030504040204" pitchFamily="50" charset="-128"/>
            </a:endParaRPr>
          </a:p>
        </p:txBody>
      </p:sp>
      <p:sp>
        <p:nvSpPr>
          <p:cNvPr id="11" name="Rectangle 3">
            <a:extLst>
              <a:ext uri="{FF2B5EF4-FFF2-40B4-BE49-F238E27FC236}">
                <a16:creationId xmlns:a16="http://schemas.microsoft.com/office/drawing/2014/main" id="{0CD69EDD-8BB4-A8FE-C2A3-36E7B3B8AE2D}"/>
              </a:ext>
            </a:extLst>
          </p:cNvPr>
          <p:cNvSpPr txBox="1">
            <a:spLocks noChangeArrowheads="1"/>
          </p:cNvSpPr>
          <p:nvPr/>
        </p:nvSpPr>
        <p:spPr>
          <a:xfrm>
            <a:off x="2227788" y="2270304"/>
            <a:ext cx="8359775" cy="3913187"/>
          </a:xfrm>
          <a:prstGeom prst="rect">
            <a:avLst/>
          </a:prstGeom>
        </p:spPr>
        <p:txBody>
          <a:bodyPr/>
          <a:lstStyle>
            <a:lvl1pPr marL="342900" indent="-342900" algn="l" rtl="0" eaLnBrk="0" fontAlgn="base" hangingPunct="0">
              <a:spcBef>
                <a:spcPct val="20000"/>
              </a:spcBef>
              <a:spcAft>
                <a:spcPct val="0"/>
              </a:spcAft>
              <a:buFont typeface="Arial" panose="020B0604020202020204" pitchFamily="34"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eaLnBrk="1" hangingPunct="1">
              <a:lnSpc>
                <a:spcPct val="80000"/>
              </a:lnSpc>
              <a:buFontTx/>
              <a:buNone/>
            </a:pPr>
            <a:r>
              <a:rPr kumimoji="0" lang="ja-JP" altLang="en-US" sz="2400">
                <a:latin typeface="Meiryo UI" panose="020B0604030504040204" pitchFamily="34" charset="-128"/>
                <a:ea typeface="Meiryo UI" panose="020B0604030504040204" pitchFamily="34" charset="-128"/>
              </a:rPr>
              <a:t>演題発表に関連し、過去</a:t>
            </a:r>
            <a:r>
              <a:rPr kumimoji="0" lang="en-US" altLang="ja-JP" sz="2400" dirty="0">
                <a:latin typeface="Meiryo UI" panose="020B0604030504040204" pitchFamily="34" charset="-128"/>
                <a:ea typeface="Meiryo UI" panose="020B0604030504040204" pitchFamily="34" charset="-128"/>
              </a:rPr>
              <a:t>3</a:t>
            </a:r>
            <a:r>
              <a:rPr kumimoji="0" lang="ja-JP" altLang="en-US" sz="2400">
                <a:latin typeface="Meiryo UI" panose="020B0604030504040204" pitchFamily="34" charset="-128"/>
                <a:ea typeface="Meiryo UI" panose="020B0604030504040204" pitchFamily="34" charset="-128"/>
              </a:rPr>
              <a:t>年間の開示すべき</a:t>
            </a:r>
            <a:r>
              <a:rPr kumimoji="0" lang="en-US" altLang="ja-JP" sz="2400" dirty="0">
                <a:latin typeface="Meiryo UI" panose="020B0604030504040204" pitchFamily="34" charset="-128"/>
                <a:ea typeface="Meiryo UI" panose="020B0604030504040204" pitchFamily="34" charset="-128"/>
              </a:rPr>
              <a:t>COI</a:t>
            </a:r>
            <a:r>
              <a:rPr kumimoji="0" lang="ja-JP" altLang="en-US" sz="2400">
                <a:latin typeface="Meiryo UI" panose="020B0604030504040204" pitchFamily="34" charset="-128"/>
                <a:ea typeface="Meiryo UI" panose="020B0604030504040204" pitchFamily="34" charset="-128"/>
              </a:rPr>
              <a:t>として</a:t>
            </a:r>
            <a:endParaRPr kumimoji="0" lang="en-US" altLang="ja-JP" sz="2400" dirty="0">
              <a:latin typeface="Meiryo UI" panose="020B0604030504040204" pitchFamily="34" charset="-128"/>
              <a:ea typeface="Meiryo UI" panose="020B0604030504040204" pitchFamily="34" charset="-128"/>
            </a:endParaRPr>
          </a:p>
          <a:p>
            <a:pPr eaLnBrk="1" hangingPunct="1">
              <a:lnSpc>
                <a:spcPct val="80000"/>
              </a:lnSpc>
              <a:buFontTx/>
              <a:buNone/>
            </a:pPr>
            <a:endParaRPr kumimoji="0" lang="en-US" altLang="ja-JP" sz="2400" dirty="0">
              <a:latin typeface="Meiryo UI" panose="020B0604030504040204" pitchFamily="34" charset="-128"/>
              <a:ea typeface="Meiryo UI" panose="020B0604030504040204" pitchFamily="34" charset="-128"/>
            </a:endParaRPr>
          </a:p>
          <a:p>
            <a:pPr eaLnBrk="1" hangingPunct="1">
              <a:lnSpc>
                <a:spcPct val="80000"/>
              </a:lnSpc>
              <a:buFontTx/>
              <a:buNone/>
            </a:pPr>
            <a:r>
              <a:rPr kumimoji="0" lang="ja-JP" altLang="en-US" sz="2000">
                <a:latin typeface="Meiryo UI" panose="020B0604030504040204" pitchFamily="34" charset="-128"/>
                <a:ea typeface="Meiryo UI" panose="020B0604030504040204" pitchFamily="34" charset="-128"/>
              </a:rPr>
              <a:t>研究費：日本ベーリンガーインゲルハイム株式会社</a:t>
            </a:r>
            <a:endParaRPr kumimoji="0" lang="en-US" altLang="ja-JP" sz="2000" b="1" dirty="0">
              <a:latin typeface="Meiryo UI" panose="020B0604030504040204" pitchFamily="34" charset="-128"/>
              <a:ea typeface="Meiryo UI" panose="020B0604030504040204" pitchFamily="34" charset="-128"/>
            </a:endParaRPr>
          </a:p>
        </p:txBody>
      </p:sp>
      <p:sp>
        <p:nvSpPr>
          <p:cNvPr id="12" name="正方形/長方形 4">
            <a:extLst>
              <a:ext uri="{FF2B5EF4-FFF2-40B4-BE49-F238E27FC236}">
                <a16:creationId xmlns:a16="http://schemas.microsoft.com/office/drawing/2014/main" id="{2F36DF7F-011D-5D2F-0154-8CD93B88A89B}"/>
              </a:ext>
            </a:extLst>
          </p:cNvPr>
          <p:cNvSpPr>
            <a:spLocks noChangeArrowheads="1"/>
          </p:cNvSpPr>
          <p:nvPr/>
        </p:nvSpPr>
        <p:spPr bwMode="auto">
          <a:xfrm>
            <a:off x="2140475" y="152579"/>
            <a:ext cx="8640763" cy="6197600"/>
          </a:xfrm>
          <a:prstGeom prst="rect">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750"/>
              </a:spcBef>
              <a:buFont typeface="Arial" panose="020B0604020202020204" pitchFamily="34" charset="0"/>
              <a:buChar char="•"/>
              <a:defRPr kumimoji="1" sz="2100">
                <a:solidFill>
                  <a:schemeClr val="tx1"/>
                </a:solidFill>
                <a:latin typeface="游ゴシック" panose="020B0400000000000000" pitchFamily="34" charset="-128"/>
                <a:ea typeface="游ゴシック" panose="020B0400000000000000" pitchFamily="34" charset="-128"/>
              </a:defRPr>
            </a:lvl1pPr>
            <a:lvl2pPr marL="742950" indent="-285750">
              <a:lnSpc>
                <a:spcPct val="90000"/>
              </a:lnSpc>
              <a:spcBef>
                <a:spcPts val="375"/>
              </a:spcBef>
              <a:buFont typeface="Arial" panose="020B0604020202020204" pitchFamily="34" charset="0"/>
              <a:buChar char="•"/>
              <a:defRPr kumimoji="1">
                <a:solidFill>
                  <a:schemeClr val="tx1"/>
                </a:solidFill>
                <a:latin typeface="游ゴシック" panose="020B0400000000000000" pitchFamily="34" charset="-128"/>
                <a:ea typeface="游ゴシック" panose="020B0400000000000000" pitchFamily="34" charset="-128"/>
              </a:defRPr>
            </a:lvl2pPr>
            <a:lvl3pPr marL="1143000" indent="-228600">
              <a:lnSpc>
                <a:spcPct val="90000"/>
              </a:lnSpc>
              <a:spcBef>
                <a:spcPts val="375"/>
              </a:spcBef>
              <a:buFont typeface="Arial" panose="020B0604020202020204" pitchFamily="34" charset="0"/>
              <a:buChar char="•"/>
              <a:defRPr kumimoji="1" sz="1500">
                <a:solidFill>
                  <a:schemeClr val="tx1"/>
                </a:solidFill>
                <a:latin typeface="游ゴシック" panose="020B0400000000000000" pitchFamily="34" charset="-128"/>
                <a:ea typeface="游ゴシック" panose="020B0400000000000000" pitchFamily="34" charset="-128"/>
              </a:defRPr>
            </a:lvl3pPr>
            <a:lvl4pPr marL="1600200" indent="-228600">
              <a:lnSpc>
                <a:spcPct val="90000"/>
              </a:lnSpc>
              <a:spcBef>
                <a:spcPts val="375"/>
              </a:spcBef>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4pPr>
            <a:lvl5pPr marL="2057400" indent="-228600">
              <a:lnSpc>
                <a:spcPct val="90000"/>
              </a:lnSpc>
              <a:spcBef>
                <a:spcPts val="375"/>
              </a:spcBef>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5pPr>
            <a:lvl6pPr marL="2514600" indent="-228600" eaLnBrk="0" fontAlgn="base" hangingPunct="0">
              <a:lnSpc>
                <a:spcPct val="90000"/>
              </a:lnSpc>
              <a:spcBef>
                <a:spcPts val="375"/>
              </a:spcBef>
              <a:spcAft>
                <a:spcPct val="0"/>
              </a:spcAft>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6pPr>
            <a:lvl7pPr marL="2971800" indent="-228600" eaLnBrk="0" fontAlgn="base" hangingPunct="0">
              <a:lnSpc>
                <a:spcPct val="90000"/>
              </a:lnSpc>
              <a:spcBef>
                <a:spcPts val="375"/>
              </a:spcBef>
              <a:spcAft>
                <a:spcPct val="0"/>
              </a:spcAft>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7pPr>
            <a:lvl8pPr marL="3429000" indent="-228600" eaLnBrk="0" fontAlgn="base" hangingPunct="0">
              <a:lnSpc>
                <a:spcPct val="90000"/>
              </a:lnSpc>
              <a:spcBef>
                <a:spcPts val="375"/>
              </a:spcBef>
              <a:spcAft>
                <a:spcPct val="0"/>
              </a:spcAft>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8pPr>
            <a:lvl9pPr marL="3886200" indent="-228600" eaLnBrk="0" fontAlgn="base" hangingPunct="0">
              <a:lnSpc>
                <a:spcPct val="90000"/>
              </a:lnSpc>
              <a:spcBef>
                <a:spcPts val="375"/>
              </a:spcBef>
              <a:spcAft>
                <a:spcPct val="0"/>
              </a:spcAft>
              <a:buFont typeface="Arial" panose="020B0604020202020204" pitchFamily="34" charset="0"/>
              <a:buChar char="•"/>
              <a:defRPr kumimoji="1" sz="1300">
                <a:solidFill>
                  <a:schemeClr val="tx1"/>
                </a:solidFill>
                <a:latin typeface="游ゴシック" panose="020B0400000000000000" pitchFamily="34" charset="-128"/>
                <a:ea typeface="游ゴシック" panose="020B0400000000000000" pitchFamily="34" charset="-128"/>
              </a:defRPr>
            </a:lvl9pPr>
          </a:lstStyle>
          <a:p>
            <a:pPr eaLnBrk="1" hangingPunct="1">
              <a:lnSpc>
                <a:spcPct val="100000"/>
              </a:lnSpc>
              <a:spcBef>
                <a:spcPct val="0"/>
              </a:spcBef>
              <a:buFontTx/>
              <a:buNone/>
            </a:pPr>
            <a:endParaRPr kumimoji="0" lang="ja-JP" altLang="en-US" sz="2400">
              <a:latin typeface="Meiryo UI" panose="020B0604030504040204" pitchFamily="34" charset="-128"/>
              <a:ea typeface="Meiryo UI" panose="020B060403050404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7B433BD-A0F9-21D1-0E98-57BB661B0276}"/>
              </a:ext>
            </a:extLst>
          </p:cNvPr>
          <p:cNvSpPr txBox="1"/>
          <p:nvPr/>
        </p:nvSpPr>
        <p:spPr>
          <a:xfrm>
            <a:off x="551384" y="105103"/>
            <a:ext cx="11031016" cy="523220"/>
          </a:xfrm>
          <a:prstGeom prst="rect">
            <a:avLst/>
          </a:prstGeom>
          <a:noFill/>
        </p:spPr>
        <p:txBody>
          <a:bodyPr wrap="square" rtlCol="0">
            <a:spAutoFit/>
          </a:bodyPr>
          <a:lstStyle/>
          <a:p>
            <a:pPr algn="ctr"/>
            <a:r>
              <a:rPr lang="en-JP" sz="2800" b="1" dirty="0">
                <a:latin typeface="Hiragino Kaku Gothic ProN W6" panose="020B0300000000000000" pitchFamily="34" charset="-128"/>
                <a:ea typeface="Hiragino Kaku Gothic ProN W6" panose="020B0300000000000000" pitchFamily="34" charset="-128"/>
              </a:rPr>
              <a:t>Comprehensive cancer genome profiling (CGP) test</a:t>
            </a:r>
          </a:p>
        </p:txBody>
      </p:sp>
      <p:cxnSp>
        <p:nvCxnSpPr>
          <p:cNvPr id="6" name="Straight Connector 5">
            <a:extLst>
              <a:ext uri="{FF2B5EF4-FFF2-40B4-BE49-F238E27FC236}">
                <a16:creationId xmlns:a16="http://schemas.microsoft.com/office/drawing/2014/main" id="{35DFF9F9-BA7D-8D2E-3EFF-CCC84E41CCA6}"/>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8F824B12-8320-9385-6B7F-DA694FEA2AD4}"/>
              </a:ext>
            </a:extLst>
          </p:cNvPr>
          <p:cNvSpPr/>
          <p:nvPr/>
        </p:nvSpPr>
        <p:spPr>
          <a:xfrm>
            <a:off x="2774862" y="3981196"/>
            <a:ext cx="1606530" cy="461665"/>
          </a:xfrm>
          <a:prstGeom prst="rect">
            <a:avLst/>
          </a:prstGeom>
        </p:spPr>
        <p:txBody>
          <a:bodyPr wrap="none">
            <a:spAutoFit/>
          </a:bodyPr>
          <a:lstStyle/>
          <a:p>
            <a:r>
              <a:rPr lang="en-US" altLang="ja-JP" sz="2400" dirty="0">
                <a:latin typeface="Hiragino Kaku Gothic ProN W3" panose="020B0300000000000000" pitchFamily="34" charset="-128"/>
                <a:ea typeface="Hiragino Kaku Gothic ProN W3" panose="020B0300000000000000" pitchFamily="34" charset="-128"/>
              </a:rPr>
              <a:t>DNA </a:t>
            </a:r>
            <a:r>
              <a:rPr lang="ja-JP" altLang="en-US" sz="2400">
                <a:latin typeface="Hiragino Kaku Gothic ProN W3" panose="020B0300000000000000" pitchFamily="34" charset="-128"/>
                <a:ea typeface="Hiragino Kaku Gothic ProN W3" panose="020B0300000000000000" pitchFamily="34" charset="-128"/>
              </a:rPr>
              <a:t>抽出</a:t>
            </a:r>
            <a:endParaRPr lang="en-JP" sz="2400" dirty="0">
              <a:latin typeface="Hiragino Kaku Gothic ProN W3" panose="020B0300000000000000" pitchFamily="34" charset="-128"/>
              <a:ea typeface="Hiragino Kaku Gothic ProN W3" panose="020B0300000000000000" pitchFamily="34" charset="-128"/>
            </a:endParaRPr>
          </a:p>
        </p:txBody>
      </p:sp>
      <p:pic>
        <p:nvPicPr>
          <p:cNvPr id="12" name="Picture 4">
            <a:extLst>
              <a:ext uri="{FF2B5EF4-FFF2-40B4-BE49-F238E27FC236}">
                <a16:creationId xmlns:a16="http://schemas.microsoft.com/office/drawing/2014/main" id="{BBFD524A-7DD9-C740-16F2-8704EE44FCF2}"/>
              </a:ext>
            </a:extLst>
          </p:cNvPr>
          <p:cNvPicPr>
            <a:picLocks noChangeAspect="1"/>
          </p:cNvPicPr>
          <p:nvPr/>
        </p:nvPicPr>
        <p:blipFill rotWithShape="1">
          <a:blip r:embed="rId3"/>
          <a:srcRect l="13478" t="10308" r="3796" b="26116"/>
          <a:stretch/>
        </p:blipFill>
        <p:spPr>
          <a:xfrm>
            <a:off x="306567" y="2741714"/>
            <a:ext cx="1767065" cy="1018687"/>
          </a:xfrm>
          <a:prstGeom prst="rect">
            <a:avLst/>
          </a:prstGeom>
        </p:spPr>
      </p:pic>
      <p:sp>
        <p:nvSpPr>
          <p:cNvPr id="23" name="Rectangle 14">
            <a:extLst>
              <a:ext uri="{FF2B5EF4-FFF2-40B4-BE49-F238E27FC236}">
                <a16:creationId xmlns:a16="http://schemas.microsoft.com/office/drawing/2014/main" id="{962C59B7-E13D-608A-5065-CBE5ED30F3BC}"/>
              </a:ext>
            </a:extLst>
          </p:cNvPr>
          <p:cNvSpPr/>
          <p:nvPr/>
        </p:nvSpPr>
        <p:spPr>
          <a:xfrm>
            <a:off x="445228" y="3952042"/>
            <a:ext cx="1652937" cy="461665"/>
          </a:xfrm>
          <a:prstGeom prst="rect">
            <a:avLst/>
          </a:prstGeom>
        </p:spPr>
        <p:txBody>
          <a:bodyPr wrap="square">
            <a:spAutoFit/>
          </a:bodyPr>
          <a:lstStyle/>
          <a:p>
            <a:r>
              <a:rPr lang="ja-JP" altLang="en-US" sz="2400">
                <a:latin typeface="Hiragino Kaku Gothic ProN W3" panose="020B0300000000000000" pitchFamily="34" charset="-128"/>
                <a:ea typeface="Hiragino Kaku Gothic ProN W3" panose="020B0300000000000000" pitchFamily="34" charset="-128"/>
              </a:rPr>
              <a:t>腫瘍組織</a:t>
            </a:r>
            <a:endParaRPr lang="en-JP" sz="2400" dirty="0">
              <a:latin typeface="Hiragino Kaku Gothic ProN W3" panose="020B0300000000000000" pitchFamily="34" charset="-128"/>
              <a:ea typeface="Hiragino Kaku Gothic ProN W3" panose="020B0300000000000000" pitchFamily="34" charset="-128"/>
            </a:endParaRPr>
          </a:p>
        </p:txBody>
      </p:sp>
      <p:pic>
        <p:nvPicPr>
          <p:cNvPr id="54" name="図 53" descr="ロゴ&#10;&#10;AI 生成コンテンツは誤りを含む可能性があります。">
            <a:extLst>
              <a:ext uri="{FF2B5EF4-FFF2-40B4-BE49-F238E27FC236}">
                <a16:creationId xmlns:a16="http://schemas.microsoft.com/office/drawing/2014/main" id="{F4ADFF09-9F44-8AE1-6240-C3676CE11E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12464">
            <a:off x="3212948" y="3036986"/>
            <a:ext cx="757293" cy="388215"/>
          </a:xfrm>
          <a:prstGeom prst="rect">
            <a:avLst/>
          </a:prstGeom>
        </p:spPr>
      </p:pic>
      <p:sp>
        <p:nvSpPr>
          <p:cNvPr id="1027" name="スライド番号プレースホルダー 1">
            <a:extLst>
              <a:ext uri="{FF2B5EF4-FFF2-40B4-BE49-F238E27FC236}">
                <a16:creationId xmlns:a16="http://schemas.microsoft.com/office/drawing/2014/main" id="{5F610D0D-736B-BB00-C331-1A414543F8AC}"/>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3</a:t>
            </a:fld>
            <a:endParaRPr lang="ja-JP" altLang="en-US"/>
          </a:p>
        </p:txBody>
      </p:sp>
      <p:grpSp>
        <p:nvGrpSpPr>
          <p:cNvPr id="8" name="グループ化 7">
            <a:extLst>
              <a:ext uri="{FF2B5EF4-FFF2-40B4-BE49-F238E27FC236}">
                <a16:creationId xmlns:a16="http://schemas.microsoft.com/office/drawing/2014/main" id="{581678D4-06BB-0483-C452-028B64BDDB9B}"/>
              </a:ext>
            </a:extLst>
          </p:cNvPr>
          <p:cNvGrpSpPr/>
          <p:nvPr/>
        </p:nvGrpSpPr>
        <p:grpSpPr>
          <a:xfrm>
            <a:off x="2260476" y="3022044"/>
            <a:ext cx="549121" cy="424073"/>
            <a:chOff x="3797044" y="1962678"/>
            <a:chExt cx="549121" cy="424073"/>
          </a:xfrm>
        </p:grpSpPr>
        <p:sp>
          <p:nvSpPr>
            <p:cNvPr id="9" name="Rounded Rectangle 22">
              <a:extLst>
                <a:ext uri="{FF2B5EF4-FFF2-40B4-BE49-F238E27FC236}">
                  <a16:creationId xmlns:a16="http://schemas.microsoft.com/office/drawing/2014/main" id="{25FD615D-D852-3715-384E-F136B91E12E5}"/>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 name="Rounded Rectangle 29">
              <a:extLst>
                <a:ext uri="{FF2B5EF4-FFF2-40B4-BE49-F238E27FC236}">
                  <a16:creationId xmlns:a16="http://schemas.microsoft.com/office/drawing/2014/main" id="{41B8F36A-73C8-AE85-4A3E-42426D2F7238}"/>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3" name="Rounded Rectangle 30">
              <a:extLst>
                <a:ext uri="{FF2B5EF4-FFF2-40B4-BE49-F238E27FC236}">
                  <a16:creationId xmlns:a16="http://schemas.microsoft.com/office/drawing/2014/main" id="{EE4B5EDF-5674-5D3C-CD30-4C19551CA0F2}"/>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pic>
        <p:nvPicPr>
          <p:cNvPr id="1028" name="図 1027" descr="グラフィカル ユーザー インターフェイス, アプリケーション&#10;&#10;AI 生成コンテンツは誤りを含む可能性があります。">
            <a:extLst>
              <a:ext uri="{FF2B5EF4-FFF2-40B4-BE49-F238E27FC236}">
                <a16:creationId xmlns:a16="http://schemas.microsoft.com/office/drawing/2014/main" id="{EE555461-F328-05E8-A6F1-24F96C6BA5B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08884" y="1381913"/>
            <a:ext cx="7140168" cy="4162055"/>
          </a:xfrm>
          <a:prstGeom prst="rect">
            <a:avLst/>
          </a:prstGeom>
        </p:spPr>
      </p:pic>
      <p:grpSp>
        <p:nvGrpSpPr>
          <p:cNvPr id="1040" name="グループ化 1039">
            <a:extLst>
              <a:ext uri="{FF2B5EF4-FFF2-40B4-BE49-F238E27FC236}">
                <a16:creationId xmlns:a16="http://schemas.microsoft.com/office/drawing/2014/main" id="{C4F91680-6BD2-4076-207D-B6FEE64611A5}"/>
              </a:ext>
            </a:extLst>
          </p:cNvPr>
          <p:cNvGrpSpPr/>
          <p:nvPr/>
        </p:nvGrpSpPr>
        <p:grpSpPr>
          <a:xfrm>
            <a:off x="4227926" y="3036940"/>
            <a:ext cx="549121" cy="424073"/>
            <a:chOff x="3797044" y="1962678"/>
            <a:chExt cx="549121" cy="424073"/>
          </a:xfrm>
        </p:grpSpPr>
        <p:sp>
          <p:nvSpPr>
            <p:cNvPr id="1041" name="Rounded Rectangle 22">
              <a:extLst>
                <a:ext uri="{FF2B5EF4-FFF2-40B4-BE49-F238E27FC236}">
                  <a16:creationId xmlns:a16="http://schemas.microsoft.com/office/drawing/2014/main" id="{CF3B504A-D231-9832-C728-21EF515C3808}"/>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42" name="Rounded Rectangle 29">
              <a:extLst>
                <a:ext uri="{FF2B5EF4-FFF2-40B4-BE49-F238E27FC236}">
                  <a16:creationId xmlns:a16="http://schemas.microsoft.com/office/drawing/2014/main" id="{40D96BEC-804D-0E95-004C-15D8CB920A0B}"/>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43" name="Rounded Rectangle 30">
              <a:extLst>
                <a:ext uri="{FF2B5EF4-FFF2-40B4-BE49-F238E27FC236}">
                  <a16:creationId xmlns:a16="http://schemas.microsoft.com/office/drawing/2014/main" id="{8C835686-18A1-AB27-A1C9-C658263622D9}"/>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1044" name="テキスト ボックス 1043">
            <a:extLst>
              <a:ext uri="{FF2B5EF4-FFF2-40B4-BE49-F238E27FC236}">
                <a16:creationId xmlns:a16="http://schemas.microsoft.com/office/drawing/2014/main" id="{06A47D51-F609-302B-7962-65295DF35506}"/>
              </a:ext>
            </a:extLst>
          </p:cNvPr>
          <p:cNvSpPr txBox="1"/>
          <p:nvPr/>
        </p:nvSpPr>
        <p:spPr>
          <a:xfrm>
            <a:off x="391885" y="1443790"/>
            <a:ext cx="3877985" cy="646331"/>
          </a:xfrm>
          <a:prstGeom prst="rect">
            <a:avLst/>
          </a:prstGeom>
          <a:solidFill>
            <a:schemeClr val="accent5">
              <a:lumMod val="20000"/>
              <a:lumOff val="80000"/>
            </a:schemeClr>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進行期のがん患者を対象に</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治療効果の高い薬剤を探索する目的</a:t>
            </a:r>
          </a:p>
        </p:txBody>
      </p:sp>
      <p:sp>
        <p:nvSpPr>
          <p:cNvPr id="1045" name="テキスト ボックス 1044">
            <a:extLst>
              <a:ext uri="{FF2B5EF4-FFF2-40B4-BE49-F238E27FC236}">
                <a16:creationId xmlns:a16="http://schemas.microsoft.com/office/drawing/2014/main" id="{F6F8D8C6-403F-C569-2650-4D6AB0BFEBC9}"/>
              </a:ext>
            </a:extLst>
          </p:cNvPr>
          <p:cNvSpPr txBox="1"/>
          <p:nvPr/>
        </p:nvSpPr>
        <p:spPr>
          <a:xfrm>
            <a:off x="6286191" y="5655966"/>
            <a:ext cx="5601009" cy="923330"/>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a:latin typeface="Hiragino Kaku Gothic ProN W3" panose="020B0300000000000000" pitchFamily="34" charset="-128"/>
                <a:ea typeface="Hiragino Kaku Gothic ProN W3" panose="020B0300000000000000" pitchFamily="34" charset="-128"/>
              </a:rPr>
              <a:t>検査費用は</a:t>
            </a:r>
            <a:r>
              <a:rPr lang="en-US" altLang="ja-JP" dirty="0">
                <a:latin typeface="Hiragino Kaku Gothic ProN W3" panose="020B0300000000000000" pitchFamily="34" charset="-128"/>
                <a:ea typeface="Hiragino Kaku Gothic ProN W3" panose="020B0300000000000000" pitchFamily="34" charset="-128"/>
              </a:rPr>
              <a:t>56</a:t>
            </a:r>
            <a:r>
              <a:rPr lang="ja-JP" altLang="en-US">
                <a:latin typeface="Hiragino Kaku Gothic ProN W3" panose="020B0300000000000000" pitchFamily="34" charset="-128"/>
                <a:ea typeface="Hiragino Kaku Gothic ProN W3" panose="020B0300000000000000" pitchFamily="34" charset="-128"/>
              </a:rPr>
              <a:t>万円</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遺伝子変異に対応した薬剤を使える患者が</a:t>
            </a:r>
            <a:r>
              <a:rPr kumimoji="1" lang="en-US" altLang="ja-JP" dirty="0">
                <a:latin typeface="Hiragino Kaku Gothic ProN W3" panose="020B0300000000000000" pitchFamily="34" charset="-128"/>
                <a:ea typeface="Hiragino Kaku Gothic ProN W3" panose="020B0300000000000000" pitchFamily="34" charset="-128"/>
              </a:rPr>
              <a:t>10</a:t>
            </a:r>
            <a:r>
              <a:rPr kumimoji="1" lang="ja-JP" altLang="en-US">
                <a:latin typeface="Hiragino Kaku Gothic ProN W3" panose="020B0300000000000000" pitchFamily="34" charset="-128"/>
                <a:ea typeface="Hiragino Kaku Gothic ProN W3" panose="020B0300000000000000" pitchFamily="34" charset="-128"/>
              </a:rPr>
              <a:t>％程度</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その薬剤の生存期間延長効果は不明確</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DF13FD63-310A-1E67-4BB5-DB6627F36365}"/>
              </a:ext>
            </a:extLst>
          </p:cNvPr>
          <p:cNvSpPr txBox="1"/>
          <p:nvPr/>
        </p:nvSpPr>
        <p:spPr>
          <a:xfrm>
            <a:off x="11086929" y="5177207"/>
            <a:ext cx="962123" cy="200055"/>
          </a:xfrm>
          <a:prstGeom prst="rect">
            <a:avLst/>
          </a:prstGeom>
          <a:noFill/>
        </p:spPr>
        <p:txBody>
          <a:bodyPr wrap="none" rtlCol="0">
            <a:spAutoFit/>
          </a:bodyPr>
          <a:lstStyle/>
          <a:p>
            <a:r>
              <a:rPr kumimoji="1" lang="ja-JP" altLang="en-US" sz="700"/>
              <a:t>図</a:t>
            </a:r>
            <a:r>
              <a:rPr kumimoji="1" lang="en-US" altLang="ja-JP" sz="700" dirty="0"/>
              <a:t>:</a:t>
            </a:r>
            <a:r>
              <a:rPr kumimoji="1" lang="ja-JP" altLang="en-US" sz="700"/>
              <a:t>中外製薬</a:t>
            </a:r>
            <a:r>
              <a:rPr kumimoji="1" lang="en-US" altLang="ja-JP" sz="700" dirty="0"/>
              <a:t>website</a:t>
            </a:r>
            <a:endParaRPr kumimoji="1" lang="ja-JP" altLang="en-US" sz="700"/>
          </a:p>
        </p:txBody>
      </p:sp>
    </p:spTree>
    <p:extLst>
      <p:ext uri="{BB962C8B-B14F-4D97-AF65-F5344CB8AC3E}">
        <p14:creationId xmlns:p14="http://schemas.microsoft.com/office/powerpoint/2010/main" val="4258407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246A0-74A1-3725-691D-707487181BF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AE53D50-5BED-15CA-1D02-ADB595BFD1BE}"/>
              </a:ext>
            </a:extLst>
          </p:cNvPr>
          <p:cNvSpPr txBox="1"/>
          <p:nvPr/>
        </p:nvSpPr>
        <p:spPr>
          <a:xfrm>
            <a:off x="551384" y="105103"/>
            <a:ext cx="11031016" cy="523220"/>
          </a:xfrm>
          <a:prstGeom prst="rect">
            <a:avLst/>
          </a:prstGeom>
          <a:noFill/>
        </p:spPr>
        <p:txBody>
          <a:bodyPr wrap="square" rtlCol="0">
            <a:spAutoFit/>
          </a:bodyPr>
          <a:lstStyle/>
          <a:p>
            <a:pPr algn="ctr"/>
            <a:r>
              <a:rPr lang="en-JP" sz="2800" b="1" dirty="0">
                <a:latin typeface="Hiragino Kaku Gothic ProN W6" panose="020B0300000000000000" pitchFamily="34" charset="-128"/>
                <a:ea typeface="Hiragino Kaku Gothic ProN W6" panose="020B0300000000000000" pitchFamily="34" charset="-128"/>
              </a:rPr>
              <a:t>Comprehensive cancer genome profiling (CGP) test</a:t>
            </a:r>
          </a:p>
        </p:txBody>
      </p:sp>
      <p:cxnSp>
        <p:nvCxnSpPr>
          <p:cNvPr id="6" name="Straight Connector 5">
            <a:extLst>
              <a:ext uri="{FF2B5EF4-FFF2-40B4-BE49-F238E27FC236}">
                <a16:creationId xmlns:a16="http://schemas.microsoft.com/office/drawing/2014/main" id="{4C4BC5CF-8C25-B6B5-E545-84EE593CBD49}"/>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27" name="スライド番号プレースホルダー 1">
            <a:extLst>
              <a:ext uri="{FF2B5EF4-FFF2-40B4-BE49-F238E27FC236}">
                <a16:creationId xmlns:a16="http://schemas.microsoft.com/office/drawing/2014/main" id="{C1ACE86F-8D04-7B7E-B9F1-AC121F1E7F9A}"/>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4</a:t>
            </a:fld>
            <a:endParaRPr lang="ja-JP" altLang="en-US"/>
          </a:p>
        </p:txBody>
      </p:sp>
      <p:pic>
        <p:nvPicPr>
          <p:cNvPr id="3" name="図 2">
            <a:extLst>
              <a:ext uri="{FF2B5EF4-FFF2-40B4-BE49-F238E27FC236}">
                <a16:creationId xmlns:a16="http://schemas.microsoft.com/office/drawing/2014/main" id="{9FD3CB8C-3DB5-ABA1-A89F-CEE9A333885C}"/>
              </a:ext>
            </a:extLst>
          </p:cNvPr>
          <p:cNvPicPr>
            <a:picLocks noChangeAspect="1"/>
          </p:cNvPicPr>
          <p:nvPr/>
        </p:nvPicPr>
        <p:blipFill>
          <a:blip r:embed="rId3"/>
          <a:srcRect t="48589"/>
          <a:stretch>
            <a:fillRect/>
          </a:stretch>
        </p:blipFill>
        <p:spPr>
          <a:xfrm>
            <a:off x="7115626" y="943427"/>
            <a:ext cx="2634923" cy="372723"/>
          </a:xfrm>
          <a:prstGeom prst="rect">
            <a:avLst/>
          </a:prstGeom>
        </p:spPr>
      </p:pic>
      <p:sp>
        <p:nvSpPr>
          <p:cNvPr id="14" name="テキスト ボックス 13">
            <a:extLst>
              <a:ext uri="{FF2B5EF4-FFF2-40B4-BE49-F238E27FC236}">
                <a16:creationId xmlns:a16="http://schemas.microsoft.com/office/drawing/2014/main" id="{2CDC84A8-1778-B364-7726-648273718941}"/>
              </a:ext>
            </a:extLst>
          </p:cNvPr>
          <p:cNvSpPr txBox="1"/>
          <p:nvPr/>
        </p:nvSpPr>
        <p:spPr>
          <a:xfrm>
            <a:off x="370114" y="1001486"/>
            <a:ext cx="3416320"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遺伝子変異とエビデンスレベル</a:t>
            </a:r>
          </a:p>
        </p:txBody>
      </p:sp>
      <p:graphicFrame>
        <p:nvGraphicFramePr>
          <p:cNvPr id="16" name="表 15">
            <a:extLst>
              <a:ext uri="{FF2B5EF4-FFF2-40B4-BE49-F238E27FC236}">
                <a16:creationId xmlns:a16="http://schemas.microsoft.com/office/drawing/2014/main" id="{2741F086-A4AF-80E4-D70F-8AF15FE36A88}"/>
              </a:ext>
            </a:extLst>
          </p:cNvPr>
          <p:cNvGraphicFramePr>
            <a:graphicFrameLocks noGrp="1"/>
          </p:cNvGraphicFramePr>
          <p:nvPr>
            <p:extLst>
              <p:ext uri="{D42A27DB-BD31-4B8C-83A1-F6EECF244321}">
                <p14:modId xmlns:p14="http://schemas.microsoft.com/office/powerpoint/2010/main" val="4038708116"/>
              </p:ext>
            </p:extLst>
          </p:nvPr>
        </p:nvGraphicFramePr>
        <p:xfrm>
          <a:off x="449942" y="1416352"/>
          <a:ext cx="5733144" cy="3032760"/>
        </p:xfrm>
        <a:graphic>
          <a:graphicData uri="http://schemas.openxmlformats.org/drawingml/2006/table">
            <a:tbl>
              <a:tblPr firstRow="1" bandRow="1">
                <a:tableStyleId>{2D5ABB26-0587-4C30-8999-92F81FD0307C}</a:tableStyleId>
              </a:tblPr>
              <a:tblGrid>
                <a:gridCol w="711796">
                  <a:extLst>
                    <a:ext uri="{9D8B030D-6E8A-4147-A177-3AD203B41FA5}">
                      <a16:colId xmlns:a16="http://schemas.microsoft.com/office/drawing/2014/main" val="3851659754"/>
                    </a:ext>
                  </a:extLst>
                </a:gridCol>
                <a:gridCol w="5021348">
                  <a:extLst>
                    <a:ext uri="{9D8B030D-6E8A-4147-A177-3AD203B41FA5}">
                      <a16:colId xmlns:a16="http://schemas.microsoft.com/office/drawing/2014/main" val="1195859015"/>
                    </a:ext>
                  </a:extLst>
                </a:gridCol>
              </a:tblGrid>
              <a:tr h="370840">
                <a:tc>
                  <a:txBody>
                    <a:bodyPr/>
                    <a:lstStyle/>
                    <a:p>
                      <a:r>
                        <a:rPr kumimoji="1" lang="ja-JP" altLang="en-US">
                          <a:latin typeface="Hiragino Kaku Gothic ProN W3" panose="020B0300000000000000" pitchFamily="34" charset="-128"/>
                          <a:ea typeface="Hiragino Kaku Gothic ProN W3" panose="020B0300000000000000" pitchFamily="34" charset="-128"/>
                        </a:rPr>
                        <a:t>分類</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a:latin typeface="Hiragino Kaku Gothic ProN W3" panose="020B0300000000000000" pitchFamily="34" charset="-128"/>
                          <a:ea typeface="Hiragino Kaku Gothic ProN W3" panose="020B0300000000000000" pitchFamily="34" charset="-128"/>
                        </a:rPr>
                        <a:t>基準</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45201053"/>
                  </a:ext>
                </a:extLst>
              </a:tr>
              <a:tr h="370840">
                <a:tc>
                  <a:txBody>
                    <a:bodyPr/>
                    <a:lstStyle/>
                    <a:p>
                      <a:r>
                        <a:rPr kumimoji="1" lang="en-US" altLang="ja-JP" dirty="0">
                          <a:latin typeface="Hiragino Kaku Gothic ProN W3" panose="020B0300000000000000" pitchFamily="34" charset="-128"/>
                          <a:ea typeface="Hiragino Kaku Gothic ProN W3" panose="020B0300000000000000" pitchFamily="34" charset="-128"/>
                        </a:rPr>
                        <a:t>A</a:t>
                      </a:r>
                    </a:p>
                  </a:txBody>
                  <a:tcPr>
                    <a:lnT w="12700" cap="flat" cmpd="sng" algn="ctr">
                      <a:solidFill>
                        <a:schemeClr val="tx1"/>
                      </a:solidFill>
                      <a:prstDash val="solid"/>
                      <a:round/>
                      <a:headEnd type="none" w="med" len="med"/>
                      <a:tailEnd type="none" w="med" len="med"/>
                    </a:lnT>
                  </a:tcPr>
                </a:tc>
                <a:tc>
                  <a:txBody>
                    <a:bodyPr/>
                    <a:lstStyle/>
                    <a:p>
                      <a:r>
                        <a:rPr kumimoji="1" lang="ja-JP" altLang="en-US">
                          <a:latin typeface="Hiragino Kaku Gothic ProN W3" panose="020B0300000000000000" pitchFamily="34" charset="-128"/>
                          <a:ea typeface="Hiragino Kaku Gothic ProN W3" panose="020B0300000000000000" pitchFamily="34" charset="-128"/>
                        </a:rPr>
                        <a:t>当該がん種で国内承認薬</a:t>
                      </a:r>
                      <a:r>
                        <a:rPr kumimoji="1" lang="en-US" altLang="ja-JP" dirty="0">
                          <a:latin typeface="Hiragino Kaku Gothic ProN W3" panose="020B0300000000000000" pitchFamily="34" charset="-128"/>
                          <a:ea typeface="Hiragino Kaku Gothic ProN W3" panose="020B0300000000000000" pitchFamily="34" charset="-128"/>
                        </a:rPr>
                        <a:t>/FDA</a:t>
                      </a:r>
                      <a:r>
                        <a:rPr kumimoji="1" lang="ja-JP" altLang="en-US">
                          <a:latin typeface="Hiragino Kaku Gothic ProN W3" panose="020B0300000000000000" pitchFamily="34" charset="-128"/>
                          <a:ea typeface="Hiragino Kaku Gothic ProN W3" panose="020B0300000000000000" pitchFamily="34" charset="-128"/>
                        </a:rPr>
                        <a:t>承認薬がある、ガイドラインに記載あり</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7798067"/>
                  </a:ext>
                </a:extLst>
              </a:tr>
              <a:tr h="370840">
                <a:tc>
                  <a:txBody>
                    <a:bodyPr/>
                    <a:lstStyle/>
                    <a:p>
                      <a:r>
                        <a:rPr kumimoji="1" lang="en-US" altLang="ja-JP" dirty="0">
                          <a:latin typeface="Hiragino Kaku Gothic ProN W3" panose="020B0300000000000000" pitchFamily="34" charset="-128"/>
                          <a:ea typeface="Hiragino Kaku Gothic ProN W3" panose="020B0300000000000000" pitchFamily="34" charset="-128"/>
                        </a:rPr>
                        <a:t>B</a:t>
                      </a:r>
                      <a:endParaRPr kumimoji="1" lang="ja-JP" altLang="en-US">
                        <a:latin typeface="Hiragino Kaku Gothic ProN W3" panose="020B0300000000000000" pitchFamily="34" charset="-128"/>
                        <a:ea typeface="Hiragino Kaku Gothic ProN W3" panose="020B0300000000000000" pitchFamily="34" charset="-128"/>
                      </a:endParaRPr>
                    </a:p>
                  </a:txBody>
                  <a:tcPr/>
                </a:tc>
                <a:tc>
                  <a:txBody>
                    <a:bodyPr/>
                    <a:lstStyle/>
                    <a:p>
                      <a:r>
                        <a:rPr kumimoji="1" lang="ja-JP" altLang="en-US">
                          <a:latin typeface="Hiragino Kaku Gothic ProN W3" panose="020B0300000000000000" pitchFamily="34" charset="-128"/>
                          <a:ea typeface="Hiragino Kaku Gothic ProN W3" panose="020B0300000000000000" pitchFamily="34" charset="-128"/>
                        </a:rPr>
                        <a:t>当該がん種で統計的信憑性の高い臨床試験・</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メタ解析・コンセンサスがある</a:t>
                      </a:r>
                    </a:p>
                  </a:txBody>
                  <a:tcPr/>
                </a:tc>
                <a:extLst>
                  <a:ext uri="{0D108BD9-81ED-4DB2-BD59-A6C34878D82A}">
                    <a16:rowId xmlns:a16="http://schemas.microsoft.com/office/drawing/2014/main" val="3016451469"/>
                  </a:ext>
                </a:extLst>
              </a:tr>
              <a:tr h="370840">
                <a:tc>
                  <a:txBody>
                    <a:bodyPr/>
                    <a:lstStyle/>
                    <a:p>
                      <a:r>
                        <a:rPr kumimoji="1" lang="en-US" altLang="ja-JP" dirty="0">
                          <a:latin typeface="Hiragino Kaku Gothic ProN W3" panose="020B0300000000000000" pitchFamily="34" charset="-128"/>
                          <a:ea typeface="Hiragino Kaku Gothic ProN W3" panose="020B0300000000000000" pitchFamily="34" charset="-128"/>
                        </a:rPr>
                        <a:t>C</a:t>
                      </a:r>
                      <a:endParaRPr kumimoji="1" lang="ja-JP" altLang="en-US">
                        <a:latin typeface="Hiragino Kaku Gothic ProN W3" panose="020B0300000000000000" pitchFamily="34" charset="-128"/>
                        <a:ea typeface="Hiragino Kaku Gothic ProN W3" panose="020B0300000000000000" pitchFamily="34" charset="-128"/>
                      </a:endParaRPr>
                    </a:p>
                  </a:txBody>
                  <a:tcPr/>
                </a:tc>
                <a:tc>
                  <a:txBody>
                    <a:bodyPr/>
                    <a:lstStyle/>
                    <a:p>
                      <a:r>
                        <a:rPr kumimoji="1" lang="ja-JP" altLang="en-US">
                          <a:latin typeface="Hiragino Kaku Gothic ProN W3" panose="020B0300000000000000" pitchFamily="34" charset="-128"/>
                          <a:ea typeface="Hiragino Kaku Gothic ProN W3" panose="020B0300000000000000" pitchFamily="34" charset="-128"/>
                        </a:rPr>
                        <a:t>他がん種で</a:t>
                      </a:r>
                      <a:r>
                        <a:rPr kumimoji="1" lang="en-US" altLang="ja-JP" dirty="0">
                          <a:latin typeface="Hiragino Kaku Gothic ProN W3" panose="020B0300000000000000" pitchFamily="34" charset="-128"/>
                          <a:ea typeface="Hiragino Kaku Gothic ProN W3" panose="020B0300000000000000" pitchFamily="34" charset="-128"/>
                        </a:rPr>
                        <a:t>A/B</a:t>
                      </a:r>
                      <a:r>
                        <a:rPr kumimoji="1" lang="ja-JP" altLang="en-US">
                          <a:latin typeface="Hiragino Kaku Gothic ProN W3" panose="020B0300000000000000" pitchFamily="34" charset="-128"/>
                          <a:ea typeface="Hiragino Kaku Gothic ProN W3" panose="020B0300000000000000" pitchFamily="34" charset="-128"/>
                        </a:rPr>
                        <a:t>相当のエビデンスがある、</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規模の小さい臨床試験で有用性が示されている</a:t>
                      </a:r>
                    </a:p>
                  </a:txBody>
                  <a:tcPr/>
                </a:tc>
                <a:extLst>
                  <a:ext uri="{0D108BD9-81ED-4DB2-BD59-A6C34878D82A}">
                    <a16:rowId xmlns:a16="http://schemas.microsoft.com/office/drawing/2014/main" val="2259144145"/>
                  </a:ext>
                </a:extLst>
              </a:tr>
              <a:tr h="370840">
                <a:tc>
                  <a:txBody>
                    <a:bodyPr/>
                    <a:lstStyle/>
                    <a:p>
                      <a:r>
                        <a:rPr kumimoji="1" lang="en-US" altLang="ja-JP" dirty="0">
                          <a:latin typeface="Hiragino Kaku Gothic ProN W3" panose="020B0300000000000000" pitchFamily="34" charset="-128"/>
                          <a:ea typeface="Hiragino Kaku Gothic ProN W3" panose="020B0300000000000000" pitchFamily="34" charset="-128"/>
                        </a:rPr>
                        <a:t>D</a:t>
                      </a:r>
                      <a:endParaRPr kumimoji="1" lang="ja-JP" altLang="en-US">
                        <a:latin typeface="Hiragino Kaku Gothic ProN W3" panose="020B0300000000000000" pitchFamily="34" charset="-128"/>
                        <a:ea typeface="Hiragino Kaku Gothic ProN W3" panose="020B0300000000000000" pitchFamily="34" charset="-128"/>
                      </a:endParaRPr>
                    </a:p>
                  </a:txBody>
                  <a:tcPr/>
                </a:tc>
                <a:tc>
                  <a:txBody>
                    <a:bodyPr/>
                    <a:lstStyle/>
                    <a:p>
                      <a:r>
                        <a:rPr kumimoji="1" lang="ja-JP" altLang="en-US">
                          <a:latin typeface="Hiragino Kaku Gothic ProN W3" panose="020B0300000000000000" pitchFamily="34" charset="-128"/>
                          <a:ea typeface="Hiragino Kaku Gothic ProN W3" panose="020B0300000000000000" pitchFamily="34" charset="-128"/>
                        </a:rPr>
                        <a:t>症例報告で有用性が報告されている</a:t>
                      </a:r>
                    </a:p>
                  </a:txBody>
                  <a:tcPr/>
                </a:tc>
                <a:extLst>
                  <a:ext uri="{0D108BD9-81ED-4DB2-BD59-A6C34878D82A}">
                    <a16:rowId xmlns:a16="http://schemas.microsoft.com/office/drawing/2014/main" val="173109393"/>
                  </a:ext>
                </a:extLst>
              </a:tr>
              <a:tr h="370840">
                <a:tc>
                  <a:txBody>
                    <a:bodyPr/>
                    <a:lstStyle/>
                    <a:p>
                      <a:r>
                        <a:rPr kumimoji="1" lang="en-US" altLang="ja-JP" dirty="0">
                          <a:latin typeface="Hiragino Kaku Gothic ProN W3" panose="020B0300000000000000" pitchFamily="34" charset="-128"/>
                          <a:ea typeface="Hiragino Kaku Gothic ProN W3" panose="020B0300000000000000" pitchFamily="34" charset="-128"/>
                        </a:rPr>
                        <a:t>E</a:t>
                      </a:r>
                      <a:endParaRPr kumimoji="1" lang="ja-JP" altLang="en-US">
                        <a:latin typeface="Hiragino Kaku Gothic ProN W3" panose="020B0300000000000000" pitchFamily="34" charset="-128"/>
                        <a:ea typeface="Hiragino Kaku Gothic ProN W3" panose="020B0300000000000000" pitchFamily="34" charset="-128"/>
                      </a:endParaRPr>
                    </a:p>
                  </a:txBody>
                  <a:tcPr>
                    <a:lnB w="12700" cap="flat" cmpd="sng" algn="ctr">
                      <a:solidFill>
                        <a:schemeClr val="tx1"/>
                      </a:solidFill>
                      <a:prstDash val="solid"/>
                      <a:round/>
                      <a:headEnd type="none" w="med" len="med"/>
                      <a:tailEnd type="none" w="med" len="med"/>
                    </a:lnB>
                  </a:tcPr>
                </a:tc>
                <a:tc>
                  <a:txBody>
                    <a:bodyPr/>
                    <a:lstStyle/>
                    <a:p>
                      <a:r>
                        <a:rPr kumimoji="1" lang="ja-JP" altLang="en-US">
                          <a:latin typeface="Hiragino Kaku Gothic ProN W3" panose="020B0300000000000000" pitchFamily="34" charset="-128"/>
                          <a:ea typeface="Hiragino Kaku Gothic ProN W3" panose="020B0300000000000000" pitchFamily="34" charset="-128"/>
                        </a:rPr>
                        <a:t>前臨床試験で有用性が報告されている</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5048629"/>
                  </a:ext>
                </a:extLst>
              </a:tr>
            </a:tbl>
          </a:graphicData>
        </a:graphic>
      </p:graphicFrame>
      <p:sp>
        <p:nvSpPr>
          <p:cNvPr id="20" name="テキスト ボックス 19">
            <a:extLst>
              <a:ext uri="{FF2B5EF4-FFF2-40B4-BE49-F238E27FC236}">
                <a16:creationId xmlns:a16="http://schemas.microsoft.com/office/drawing/2014/main" id="{79715567-5BF7-F386-699E-2E17A78AF4B8}"/>
              </a:ext>
            </a:extLst>
          </p:cNvPr>
          <p:cNvSpPr txBox="1"/>
          <p:nvPr/>
        </p:nvSpPr>
        <p:spPr>
          <a:xfrm>
            <a:off x="525517" y="5256349"/>
            <a:ext cx="5718629" cy="1200329"/>
          </a:xfrm>
          <a:prstGeom prst="rect">
            <a:avLst/>
          </a:prstGeom>
          <a:solidFill>
            <a:schemeClr val="accent5">
              <a:lumMod val="20000"/>
              <a:lumOff val="80000"/>
            </a:schemeClr>
          </a:solidFill>
          <a:ln>
            <a:solidFill>
              <a:schemeClr val="tx1"/>
            </a:solidFill>
          </a:ln>
        </p:spPr>
        <p:txBody>
          <a:bodyPr wrap="square" rtlCol="0">
            <a:spAutoFit/>
          </a:bodyPr>
          <a:lstStyle/>
          <a:p>
            <a:r>
              <a:rPr kumimoji="1" lang="ja-JP" altLang="en-US">
                <a:latin typeface="Hiragino Kaku Gothic ProN W3" panose="020B0300000000000000" pitchFamily="34" charset="-128"/>
                <a:ea typeface="Hiragino Kaku Gothic ProN W3" panose="020B0300000000000000" pitchFamily="34" charset="-128"/>
              </a:rPr>
              <a:t>エビデンスレベル</a:t>
            </a:r>
            <a:r>
              <a:rPr kumimoji="1" lang="en-US" altLang="ja-JP" dirty="0">
                <a:latin typeface="Hiragino Kaku Gothic ProN W3" panose="020B0300000000000000" pitchFamily="34" charset="-128"/>
                <a:ea typeface="Hiragino Kaku Gothic ProN W3" panose="020B0300000000000000" pitchFamily="34" charset="-128"/>
              </a:rPr>
              <a:t>A/B</a:t>
            </a:r>
            <a:r>
              <a:rPr lang="ja-JP" altLang="en-US">
                <a:latin typeface="Hiragino Kaku Gothic ProN W3" panose="020B0300000000000000" pitchFamily="34" charset="-128"/>
                <a:ea typeface="Hiragino Kaku Gothic ProN W3" panose="020B0300000000000000" pitchFamily="34" charset="-128"/>
              </a:rPr>
              <a:t>の変異が検出されることが</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検査後の生存期間の観点からは重要</a:t>
            </a:r>
            <a:endParaRPr kumimoji="1"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治療の影響か、疾患の特性を反映したものかは不明</a:t>
            </a:r>
          </a:p>
        </p:txBody>
      </p:sp>
      <p:cxnSp>
        <p:nvCxnSpPr>
          <p:cNvPr id="21" name="Straight Connector 5">
            <a:extLst>
              <a:ext uri="{FF2B5EF4-FFF2-40B4-BE49-F238E27FC236}">
                <a16:creationId xmlns:a16="http://schemas.microsoft.com/office/drawing/2014/main" id="{9F635577-3662-B9D7-4E11-B7A2822EF9E7}"/>
              </a:ext>
            </a:extLst>
          </p:cNvPr>
          <p:cNvCxnSpPr>
            <a:cxnSpLocks/>
          </p:cNvCxnSpPr>
          <p:nvPr/>
        </p:nvCxnSpPr>
        <p:spPr>
          <a:xfrm flipV="1">
            <a:off x="6812255" y="1024834"/>
            <a:ext cx="0" cy="3672408"/>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22" name="TextBox 9">
            <a:extLst>
              <a:ext uri="{FF2B5EF4-FFF2-40B4-BE49-F238E27FC236}">
                <a16:creationId xmlns:a16="http://schemas.microsoft.com/office/drawing/2014/main" id="{804B7CAE-A4F3-22E4-F001-2D5DF6B8E3A7}"/>
              </a:ext>
            </a:extLst>
          </p:cNvPr>
          <p:cNvSpPr txBox="1"/>
          <p:nvPr/>
        </p:nvSpPr>
        <p:spPr>
          <a:xfrm>
            <a:off x="9711834" y="910607"/>
            <a:ext cx="2480166" cy="253916"/>
          </a:xfrm>
          <a:prstGeom prst="rect">
            <a:avLst/>
          </a:prstGeom>
          <a:noFill/>
        </p:spPr>
        <p:txBody>
          <a:bodyPr wrap="none" rtlCol="0">
            <a:spAutoFit/>
          </a:bodyPr>
          <a:lstStyle/>
          <a:p>
            <a:r>
              <a:rPr lang="en-US" sz="1050" dirty="0">
                <a:latin typeface="Century" panose="02040604050505020304" pitchFamily="18" charset="0"/>
                <a:ea typeface="Hiragino Kaku Gothic ProN W3" panose="020B0300000000000000" pitchFamily="34" charset="-128"/>
                <a:cs typeface="Arial" panose="020B0604020202020204" pitchFamily="34" charset="0"/>
              </a:rPr>
              <a:t>Saito Y et al.</a:t>
            </a:r>
            <a:r>
              <a:rPr lang="en-JP" sz="1050">
                <a:latin typeface="Century" panose="02040604050505020304" pitchFamily="18" charset="0"/>
                <a:ea typeface="Hiragino Kaku Gothic ProN W3" panose="020B0300000000000000" pitchFamily="34" charset="-128"/>
                <a:cs typeface="Arial" panose="020B0604020202020204" pitchFamily="34" charset="0"/>
              </a:rPr>
              <a:t>, </a:t>
            </a:r>
            <a:r>
              <a:rPr lang="en-US" sz="1050" i="1" dirty="0">
                <a:latin typeface="Century" panose="02040604050505020304" pitchFamily="18" charset="0"/>
                <a:ea typeface="Hiragino Kaku Gothic ProN W3" panose="020B0300000000000000" pitchFamily="34" charset="-128"/>
                <a:cs typeface="Arial" panose="020B0604020202020204" pitchFamily="34" charset="0"/>
              </a:rPr>
              <a:t>N</a:t>
            </a:r>
            <a:r>
              <a:rPr lang="en-JP" sz="1050" i="1">
                <a:latin typeface="Century" panose="02040604050505020304" pitchFamily="18" charset="0"/>
                <a:ea typeface="Hiragino Kaku Gothic ProN W3" panose="020B0300000000000000" pitchFamily="34" charset="-128"/>
                <a:cs typeface="Arial" panose="020B0604020202020204" pitchFamily="34" charset="0"/>
              </a:rPr>
              <a:t>a</a:t>
            </a:r>
            <a:r>
              <a:rPr lang="en-US" sz="1050" i="1" dirty="0" err="1">
                <a:latin typeface="Century" panose="02040604050505020304" pitchFamily="18" charset="0"/>
                <a:ea typeface="Hiragino Kaku Gothic ProN W3" panose="020B0300000000000000" pitchFamily="34" charset="-128"/>
                <a:cs typeface="Arial" panose="020B0604020202020204" pitchFamily="34" charset="0"/>
              </a:rPr>
              <a:t>ture</a:t>
            </a:r>
            <a:r>
              <a:rPr lang="en-US" sz="1050" i="1" dirty="0">
                <a:latin typeface="Century" panose="02040604050505020304" pitchFamily="18" charset="0"/>
                <a:ea typeface="Hiragino Kaku Gothic ProN W3" panose="020B0300000000000000" pitchFamily="34" charset="-128"/>
                <a:cs typeface="Arial" panose="020B0604020202020204" pitchFamily="34" charset="0"/>
              </a:rPr>
              <a:t> Medicine</a:t>
            </a:r>
            <a:r>
              <a:rPr lang="en-JP" sz="1050">
                <a:latin typeface="Century" panose="02040604050505020304" pitchFamily="18" charset="0"/>
                <a:ea typeface="Hiragino Kaku Gothic ProN W3" panose="020B0300000000000000" pitchFamily="34" charset="-128"/>
                <a:cs typeface="Arial" panose="020B0604020202020204" pitchFamily="34" charset="0"/>
              </a:rPr>
              <a:t>, 20</a:t>
            </a:r>
            <a:r>
              <a:rPr lang="en-US" sz="1050" dirty="0">
                <a:latin typeface="Century" panose="02040604050505020304" pitchFamily="18" charset="0"/>
                <a:ea typeface="Hiragino Kaku Gothic ProN W3" panose="020B0300000000000000" pitchFamily="34" charset="-128"/>
                <a:cs typeface="Arial" panose="020B0604020202020204" pitchFamily="34" charset="0"/>
              </a:rPr>
              <a:t>26</a:t>
            </a:r>
            <a:endParaRPr lang="en-JP" sz="1050" dirty="0">
              <a:latin typeface="Century" panose="02040604050505020304" pitchFamily="18" charset="0"/>
              <a:ea typeface="Hiragino Kaku Gothic ProN W3" panose="020B0300000000000000" pitchFamily="34" charset="-128"/>
              <a:cs typeface="Arial" panose="020B0604020202020204" pitchFamily="34" charset="0"/>
            </a:endParaRPr>
          </a:p>
        </p:txBody>
      </p:sp>
      <p:pic>
        <p:nvPicPr>
          <p:cNvPr id="1026" name="Picture 2" descr="Plot object">
            <a:extLst>
              <a:ext uri="{FF2B5EF4-FFF2-40B4-BE49-F238E27FC236}">
                <a16:creationId xmlns:a16="http://schemas.microsoft.com/office/drawing/2014/main" id="{7FFE9013-A6BE-EA33-1192-3E84AB9981E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7259" y="1348970"/>
            <a:ext cx="5181960" cy="5181960"/>
          </a:xfrm>
          <a:prstGeom prst="rect">
            <a:avLst/>
          </a:prstGeom>
          <a:noFill/>
          <a:extLst>
            <a:ext uri="{909E8E84-426E-40DD-AFC4-6F175D3DCCD1}">
              <a14:hiddenFill xmlns:a14="http://schemas.microsoft.com/office/drawing/2010/main">
                <a:solidFill>
                  <a:srgbClr val="FFFFFF"/>
                </a:solidFill>
              </a14:hiddenFill>
            </a:ext>
          </a:extLst>
        </p:spPr>
      </p:pic>
      <p:sp>
        <p:nvSpPr>
          <p:cNvPr id="5" name="テキスト ボックス 4">
            <a:extLst>
              <a:ext uri="{FF2B5EF4-FFF2-40B4-BE49-F238E27FC236}">
                <a16:creationId xmlns:a16="http://schemas.microsoft.com/office/drawing/2014/main" id="{BBD2B8B9-06B9-F67F-AA01-F049ABEAF3EA}"/>
              </a:ext>
            </a:extLst>
          </p:cNvPr>
          <p:cNvSpPr txBox="1"/>
          <p:nvPr/>
        </p:nvSpPr>
        <p:spPr>
          <a:xfrm>
            <a:off x="8793272" y="2676372"/>
            <a:ext cx="3185487" cy="369332"/>
          </a:xfrm>
          <a:prstGeom prst="rect">
            <a:avLst/>
          </a:prstGeom>
          <a:noFill/>
        </p:spPr>
        <p:txBody>
          <a:bodyPr wrap="none" rtlCol="0">
            <a:spAutoFit/>
          </a:bodyPr>
          <a:lstStyle/>
          <a:p>
            <a:r>
              <a:rPr kumimoji="1" lang="ja-JP" altLang="en-US">
                <a:latin typeface="Hiragino Maru Gothic ProN W4" panose="020F0400000000000000" pitchFamily="34" charset="-128"/>
                <a:ea typeface="Hiragino Maru Gothic ProN W4" panose="020F0400000000000000" pitchFamily="34" charset="-128"/>
              </a:rPr>
              <a:t>著作権のため自作の図に変更</a:t>
            </a:r>
          </a:p>
        </p:txBody>
      </p:sp>
    </p:spTree>
    <p:extLst>
      <p:ext uri="{BB962C8B-B14F-4D97-AF65-F5344CB8AC3E}">
        <p14:creationId xmlns:p14="http://schemas.microsoft.com/office/powerpoint/2010/main" val="971650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22D37-AE74-D7C0-60A7-4236BB64447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F66B732-ED31-83E9-0A6D-EBE8C3EC72CF}"/>
              </a:ext>
            </a:extLst>
          </p:cNvPr>
          <p:cNvSpPr txBox="1"/>
          <p:nvPr/>
        </p:nvSpPr>
        <p:spPr>
          <a:xfrm>
            <a:off x="551384" y="105103"/>
            <a:ext cx="11031016" cy="523220"/>
          </a:xfrm>
          <a:prstGeom prst="rect">
            <a:avLst/>
          </a:prstGeom>
          <a:noFill/>
        </p:spPr>
        <p:txBody>
          <a:bodyPr wrap="square" rtlCol="0">
            <a:spAutoFit/>
          </a:bodyPr>
          <a:lstStyle/>
          <a:p>
            <a:pPr algn="ctr"/>
            <a:r>
              <a:rPr lang="en-US" altLang="ja-JP" sz="2800" b="1" dirty="0">
                <a:latin typeface="Hiragino Kaku Gothic ProN W6" panose="020B0300000000000000" pitchFamily="34" charset="-128"/>
                <a:ea typeface="Hiragino Kaku Gothic ProN W6" panose="020B0300000000000000" pitchFamily="34" charset="-128"/>
              </a:rPr>
              <a:t>Research</a:t>
            </a:r>
            <a:r>
              <a:rPr lang="ja-JP" altLang="en-US" sz="2800" b="1">
                <a:latin typeface="Hiragino Kaku Gothic ProN W6" panose="020B0300000000000000" pitchFamily="34" charset="-128"/>
                <a:ea typeface="Hiragino Kaku Gothic ProN W6" panose="020B0300000000000000" pitchFamily="34" charset="-128"/>
              </a:rPr>
              <a:t> </a:t>
            </a:r>
            <a:r>
              <a:rPr lang="en-US" altLang="ja-JP" sz="2800" b="1" dirty="0">
                <a:latin typeface="Hiragino Kaku Gothic ProN W6" panose="020B0300000000000000" pitchFamily="34" charset="-128"/>
                <a:ea typeface="Hiragino Kaku Gothic ProN W6" panose="020B0300000000000000" pitchFamily="34" charset="-128"/>
              </a:rPr>
              <a:t>Questions</a:t>
            </a:r>
            <a:endParaRPr lang="ja-JP" altLang="en-US" sz="2800" b="1">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105651D6-3E7A-0535-D90A-49B600DC7D6F}"/>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27" name="スライド番号プレースホルダー 1">
            <a:extLst>
              <a:ext uri="{FF2B5EF4-FFF2-40B4-BE49-F238E27FC236}">
                <a16:creationId xmlns:a16="http://schemas.microsoft.com/office/drawing/2014/main" id="{3347E52B-4AAF-C000-CE46-1DBC73847C46}"/>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5</a:t>
            </a:fld>
            <a:endParaRPr lang="ja-JP" altLang="en-US"/>
          </a:p>
        </p:txBody>
      </p:sp>
      <p:sp>
        <p:nvSpPr>
          <p:cNvPr id="2" name="テキスト ボックス 1">
            <a:extLst>
              <a:ext uri="{FF2B5EF4-FFF2-40B4-BE49-F238E27FC236}">
                <a16:creationId xmlns:a16="http://schemas.microsoft.com/office/drawing/2014/main" id="{C6DE41C3-6F19-0991-B54E-D644226DC6F1}"/>
              </a:ext>
            </a:extLst>
          </p:cNvPr>
          <p:cNvSpPr txBox="1"/>
          <p:nvPr/>
        </p:nvSpPr>
        <p:spPr>
          <a:xfrm>
            <a:off x="170907" y="1122342"/>
            <a:ext cx="8905002" cy="5447645"/>
          </a:xfrm>
          <a:prstGeom prst="rect">
            <a:avLst/>
          </a:prstGeom>
          <a:noFill/>
        </p:spPr>
        <p:txBody>
          <a:bodyPr wrap="none" rtlCol="0">
            <a:spAutoFit/>
          </a:bodyPr>
          <a:lstStyle/>
          <a:p>
            <a:r>
              <a:rPr lang="en-US" altLang="ja-JP" sz="2400" b="1" dirty="0">
                <a:latin typeface="Hiragino Kaku Gothic ProN W6" panose="020B0300000000000000" pitchFamily="34" charset="-128"/>
                <a:ea typeface="Hiragino Kaku Gothic ProN W6" panose="020B0300000000000000" pitchFamily="34" charset="-128"/>
              </a:rPr>
              <a:t>①</a:t>
            </a:r>
            <a:r>
              <a:rPr lang="ja-JP" altLang="en-US" sz="2400" b="1">
                <a:latin typeface="Hiragino Kaku Gothic ProN W6" panose="020B0300000000000000" pitchFamily="34" charset="-128"/>
                <a:ea typeface="Hiragino Kaku Gothic ProN W6" panose="020B0300000000000000" pitchFamily="34" charset="-128"/>
              </a:rPr>
              <a:t> </a:t>
            </a:r>
            <a:r>
              <a:rPr lang="en-US" altLang="ja-JP" sz="2400" b="1" dirty="0">
                <a:latin typeface="Hiragino Kaku Gothic ProN W6" panose="020B0300000000000000" pitchFamily="34" charset="-128"/>
                <a:ea typeface="Hiragino Kaku Gothic ProN W6" panose="020B0300000000000000" pitchFamily="34" charset="-128"/>
              </a:rPr>
              <a:t>CGP</a:t>
            </a:r>
            <a:r>
              <a:rPr lang="ja-JP" altLang="en-US" sz="2400" b="1">
                <a:latin typeface="Hiragino Kaku Gothic ProN W6" panose="020B0300000000000000" pitchFamily="34" charset="-128"/>
                <a:ea typeface="Hiragino Kaku Gothic ProN W6" panose="020B0300000000000000" pitchFamily="34" charset="-128"/>
              </a:rPr>
              <a:t>検査は生存期間延長に寄与しているか？</a:t>
            </a:r>
            <a:endParaRPr lang="en-US" altLang="ja-JP" sz="2400" b="1" dirty="0">
              <a:latin typeface="Hiragino Kaku Gothic ProN W6" panose="020B0300000000000000" pitchFamily="34" charset="-128"/>
              <a:ea typeface="Hiragino Kaku Gothic ProN W6"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AU"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検査後に推奨治療を実際に受けた進行固形がん患者において、</a:t>
            </a:r>
          </a:p>
          <a:p>
            <a:r>
              <a:rPr lang="ja-JP" altLang="en-US">
                <a:latin typeface="Hiragino Kaku Gothic ProN W3" panose="020B0300000000000000" pitchFamily="34" charset="-128"/>
                <a:ea typeface="Hiragino Kaku Gothic ProN W3" panose="020B0300000000000000" pitchFamily="34" charset="-128"/>
              </a:rPr>
              <a:t>　　もし非推奨治療を受けていた場合と比較したときの</a:t>
            </a:r>
          </a:p>
          <a:p>
            <a:r>
              <a:rPr lang="ja-JP" altLang="en-US">
                <a:latin typeface="Hiragino Kaku Gothic ProN W3" panose="020B0300000000000000" pitchFamily="34" charset="-128"/>
                <a:ea typeface="Hiragino Kaku Gothic ProN W3" panose="020B0300000000000000" pitchFamily="34" charset="-128"/>
              </a:rPr>
              <a:t>　　</a:t>
            </a:r>
            <a:r>
              <a:rPr lang="en-AU"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a:t>
            </a:r>
            <a:r>
              <a:rPr lang="en-US" altLang="ja-JP" dirty="0">
                <a:latin typeface="Hiragino Kaku Gothic ProN W3" panose="020B0300000000000000" pitchFamily="34" charset="-128"/>
                <a:ea typeface="Hiragino Kaku Gothic ProN W3" panose="020B0300000000000000" pitchFamily="34" charset="-128"/>
              </a:rPr>
              <a:t>5</a:t>
            </a:r>
            <a:r>
              <a:rPr lang="ja-JP" altLang="en-US">
                <a:latin typeface="Hiragino Kaku Gothic ProN W3" panose="020B0300000000000000" pitchFamily="34" charset="-128"/>
                <a:ea typeface="Hiragino Kaku Gothic ProN W3" panose="020B0300000000000000" pitchFamily="34" charset="-128"/>
              </a:rPr>
              <a:t>年間の生存期間（</a:t>
            </a:r>
            <a:r>
              <a:rPr lang="en-AU" altLang="ja-JP" dirty="0">
                <a:latin typeface="Hiragino Kaku Gothic ProN W3" panose="020B0300000000000000" pitchFamily="34" charset="-128"/>
                <a:ea typeface="Hiragino Kaku Gothic ProN W3" panose="020B0300000000000000" pitchFamily="34" charset="-128"/>
              </a:rPr>
              <a:t>RMST</a:t>
            </a:r>
            <a:r>
              <a:rPr lang="ja-JP" altLang="en-AU">
                <a:latin typeface="Hiragino Kaku Gothic ProN W3" panose="020B0300000000000000" pitchFamily="34" charset="-128"/>
                <a:ea typeface="Hiragino Kaku Gothic ProN W3" panose="020B0300000000000000" pitchFamily="34" charset="-128"/>
              </a:rPr>
              <a:t>）</a:t>
            </a:r>
            <a:r>
              <a:rPr lang="ja-JP" altLang="en-US">
                <a:latin typeface="Hiragino Kaku Gothic ProN W3" panose="020B0300000000000000" pitchFamily="34" charset="-128"/>
                <a:ea typeface="Hiragino Kaku Gothic ProN W3" panose="020B0300000000000000" pitchFamily="34" charset="-128"/>
              </a:rPr>
              <a:t>の差を</a:t>
            </a:r>
            <a:r>
              <a:rPr lang="en-US" altLang="ja-JP" dirty="0">
                <a:latin typeface="Hiragino Kaku Gothic ProN W3" panose="020B0300000000000000" pitchFamily="34" charset="-128"/>
                <a:ea typeface="Hiragino Kaku Gothic ProN W3" panose="020B0300000000000000" pitchFamily="34" charset="-128"/>
              </a:rPr>
              <a:t>ATT</a:t>
            </a:r>
            <a:r>
              <a:rPr lang="ja-JP" altLang="en-US">
                <a:latin typeface="Hiragino Kaku Gothic ProN W3" panose="020B0300000000000000" pitchFamily="34" charset="-128"/>
                <a:ea typeface="Hiragino Kaku Gothic ProN W3" panose="020B0300000000000000" pitchFamily="34" charset="-128"/>
              </a:rPr>
              <a:t>として推定</a:t>
            </a:r>
            <a:endParaRPr lang="en-US" altLang="ja-JP" dirty="0">
              <a:latin typeface="Hiragino Kaku Gothic ProN W3" panose="020B0300000000000000" pitchFamily="34" charset="-128"/>
              <a:ea typeface="Hiragino Kaku Gothic ProN W3" panose="020B0300000000000000" pitchFamily="34" charset="-128"/>
            </a:endParaRPr>
          </a:p>
          <a:p>
            <a:endParaRPr lang="ja-JP" altLang="en-US">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kumimoji="1" lang="en-US" altLang="ja-JP" sz="2400" b="1" dirty="0">
                <a:latin typeface="Hiragino Kaku Gothic ProN W6" panose="020B0300000000000000" pitchFamily="34" charset="-128"/>
                <a:ea typeface="Hiragino Kaku Gothic ProN W6" panose="020B0300000000000000" pitchFamily="34" charset="-128"/>
              </a:rPr>
              <a:t>②</a:t>
            </a:r>
            <a:r>
              <a:rPr kumimoji="1" lang="ja-JP" altLang="en-US" sz="2400" b="1">
                <a:latin typeface="Hiragino Kaku Gothic ProN W6" panose="020B0300000000000000" pitchFamily="34" charset="-128"/>
                <a:ea typeface="Hiragino Kaku Gothic ProN W6" panose="020B0300000000000000" pitchFamily="34" charset="-128"/>
              </a:rPr>
              <a:t> </a:t>
            </a:r>
            <a:r>
              <a:rPr kumimoji="1" lang="en-US" altLang="ja-JP" sz="2400" b="1" dirty="0">
                <a:latin typeface="Hiragino Kaku Gothic ProN W6" panose="020B0300000000000000" pitchFamily="34" charset="-128"/>
                <a:ea typeface="Hiragino Kaku Gothic ProN W6" panose="020B0300000000000000" pitchFamily="34" charset="-128"/>
              </a:rPr>
              <a:t>CGP</a:t>
            </a:r>
            <a:r>
              <a:rPr kumimoji="1" lang="ja-JP" altLang="en-US" sz="2400" b="1">
                <a:latin typeface="Hiragino Kaku Gothic ProN W6" panose="020B0300000000000000" pitchFamily="34" charset="-128"/>
                <a:ea typeface="Hiragino Kaku Gothic ProN W6" panose="020B0300000000000000" pitchFamily="34" charset="-128"/>
              </a:rPr>
              <a:t>検査は医療経済的に妥当か？</a:t>
            </a:r>
            <a:endParaRPr kumimoji="1" lang="en-US" altLang="ja-JP" sz="2400" b="1" dirty="0">
              <a:latin typeface="Hiragino Kaku Gothic ProN W6" panose="020B0300000000000000" pitchFamily="34" charset="-128"/>
              <a:ea typeface="Hiragino Kaku Gothic ProN W6"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検査を実施した場合と未実施の場合で比較</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増分コスト：検査費用＋推奨治療実施率</a:t>
            </a:r>
            <a:r>
              <a:rPr lang="en-US" altLang="ja-JP" dirty="0">
                <a:latin typeface="Hiragino Kaku Gothic ProN W3" panose="020B0300000000000000" pitchFamily="34" charset="-128"/>
                <a:ea typeface="Hiragino Kaku Gothic ProN W3" panose="020B0300000000000000" pitchFamily="34" charset="-128"/>
              </a:rPr>
              <a:t>×</a:t>
            </a:r>
            <a:r>
              <a:rPr lang="ja-JP" altLang="en-US">
                <a:latin typeface="Hiragino Kaku Gothic ProN W3" panose="020B0300000000000000" pitchFamily="34" charset="-128"/>
                <a:ea typeface="Hiragino Kaku Gothic ProN W3" panose="020B0300000000000000" pitchFamily="34" charset="-128"/>
              </a:rPr>
              <a:t>追加治療費</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増分ベネフィット：推奨治療実施率</a:t>
            </a:r>
            <a:r>
              <a:rPr kumimoji="1" lang="en-US" altLang="ja-JP" dirty="0">
                <a:latin typeface="Hiragino Kaku Gothic ProN W3" panose="020B0300000000000000" pitchFamily="34" charset="-128"/>
                <a:ea typeface="Hiragino Kaku Gothic ProN W3" panose="020B0300000000000000" pitchFamily="34" charset="-128"/>
              </a:rPr>
              <a:t>×ATT</a:t>
            </a:r>
            <a:r>
              <a:rPr kumimoji="1" lang="ja-JP" altLang="en-US">
                <a:latin typeface="Hiragino Kaku Gothic ProN W3" panose="020B0300000000000000" pitchFamily="34" charset="-128"/>
                <a:ea typeface="Hiragino Kaku Gothic ProN W3" panose="020B0300000000000000" pitchFamily="34" charset="-128"/>
              </a:rPr>
              <a:t>（追加生存期間）</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ICER</a:t>
            </a:r>
            <a:r>
              <a:rPr lang="ja-JP" altLang="en-US">
                <a:latin typeface="Hiragino Kaku Gothic ProN W3" panose="020B0300000000000000" pitchFamily="34" charset="-128"/>
                <a:ea typeface="Hiragino Kaku Gothic ProN W3" panose="020B0300000000000000" pitchFamily="34" charset="-128"/>
              </a:rPr>
              <a:t>に対する感度分析と</a:t>
            </a:r>
            <a:r>
              <a:rPr lang="en-AU" altLang="ja-JP" dirty="0">
                <a:latin typeface="Hiragino Kaku Gothic ProN W3" panose="020B0300000000000000" pitchFamily="34" charset="-128"/>
                <a:ea typeface="Hiragino Kaku Gothic ProN W3" panose="020B0300000000000000" pitchFamily="34" charset="-128"/>
              </a:rPr>
              <a:t>willingness-to-pay</a:t>
            </a:r>
            <a:r>
              <a:rPr lang="ja-JP" altLang="en-US">
                <a:latin typeface="Hiragino Kaku Gothic ProN W3" panose="020B0300000000000000" pitchFamily="34" charset="-128"/>
                <a:ea typeface="Hiragino Kaku Gothic ProN W3" panose="020B0300000000000000" pitchFamily="34" charset="-128"/>
              </a:rPr>
              <a:t>の評価</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sz="2400" dirty="0">
              <a:latin typeface="Hiragino Kaku Gothic ProN W3" panose="020B0300000000000000" pitchFamily="34" charset="-128"/>
              <a:ea typeface="Hiragino Kaku Gothic ProN W3" panose="020B0300000000000000" pitchFamily="34" charset="-128"/>
            </a:endParaRPr>
          </a:p>
          <a:p>
            <a:r>
              <a:rPr kumimoji="1" lang="en-US" altLang="ja-JP" sz="2400" b="1" dirty="0">
                <a:latin typeface="Hiragino Kaku Gothic ProN W6" panose="020B0300000000000000" pitchFamily="34" charset="-128"/>
                <a:ea typeface="Hiragino Kaku Gothic ProN W6" panose="020B0300000000000000" pitchFamily="34" charset="-128"/>
              </a:rPr>
              <a:t>③ </a:t>
            </a:r>
            <a:r>
              <a:rPr lang="ja-JP" altLang="en-US" sz="2400" b="1">
                <a:latin typeface="Hiragino Kaku Gothic ProN W6" panose="020B0300000000000000" pitchFamily="34" charset="-128"/>
                <a:ea typeface="Hiragino Kaku Gothic ProN W6" panose="020B0300000000000000" pitchFamily="34" charset="-128"/>
              </a:rPr>
              <a:t>治療到達予測モデル</a:t>
            </a:r>
            <a:r>
              <a:rPr kumimoji="1" lang="ja-JP" altLang="en-US" sz="2400" b="1">
                <a:latin typeface="Hiragino Kaku Gothic ProN W6" panose="020B0300000000000000" pitchFamily="34" charset="-128"/>
                <a:ea typeface="Hiragino Kaku Gothic ProN W6" panose="020B0300000000000000" pitchFamily="34" charset="-128"/>
              </a:rPr>
              <a:t>によって</a:t>
            </a:r>
            <a:r>
              <a:rPr lang="ja-JP" altLang="en-US" sz="2400" b="1">
                <a:latin typeface="Hiragino Kaku Gothic ProN W6" panose="020B0300000000000000" pitchFamily="34" charset="-128"/>
                <a:ea typeface="Hiragino Kaku Gothic ProN W6" panose="020B0300000000000000" pitchFamily="34" charset="-128"/>
              </a:rPr>
              <a:t>費用対効果</a:t>
            </a:r>
            <a:r>
              <a:rPr kumimoji="1" lang="ja-JP" altLang="en-US" sz="2400" b="1">
                <a:latin typeface="Hiragino Kaku Gothic ProN W6" panose="020B0300000000000000" pitchFamily="34" charset="-128"/>
                <a:ea typeface="Hiragino Kaku Gothic ProN W6" panose="020B0300000000000000" pitchFamily="34" charset="-128"/>
              </a:rPr>
              <a:t>を改善できないか？</a:t>
            </a:r>
            <a:endParaRPr kumimoji="1" lang="en-US" altLang="ja-JP" sz="2400" b="1" dirty="0">
              <a:latin typeface="Hiragino Kaku Gothic ProN W6" panose="020B0300000000000000" pitchFamily="34" charset="-128"/>
              <a:ea typeface="Hiragino Kaku Gothic ProN W6"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AU"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検査実施前の臨床情報を用いて以下の予測モデルを作成</a:t>
            </a: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A) </a:t>
            </a:r>
            <a:r>
              <a:rPr lang="ja-JP" altLang="en-US">
                <a:latin typeface="Hiragino Kaku Gothic ProN W3" panose="020B0300000000000000" pitchFamily="34" charset="-128"/>
                <a:ea typeface="Hiragino Kaku Gothic ProN W3" panose="020B0300000000000000" pitchFamily="34" charset="-128"/>
              </a:rPr>
              <a:t>エビデンスレベル</a:t>
            </a:r>
            <a:r>
              <a:rPr lang="en-AU" altLang="ja-JP" dirty="0">
                <a:latin typeface="Hiragino Kaku Gothic ProN W3" panose="020B0300000000000000" pitchFamily="34" charset="-128"/>
                <a:ea typeface="Hiragino Kaku Gothic ProN W3" panose="020B0300000000000000" pitchFamily="34" charset="-128"/>
              </a:rPr>
              <a:t>A/B</a:t>
            </a:r>
            <a:r>
              <a:rPr lang="ja-JP" altLang="en-US">
                <a:latin typeface="Hiragino Kaku Gothic ProN W3" panose="020B0300000000000000" pitchFamily="34" charset="-128"/>
                <a:ea typeface="Hiragino Kaku Gothic ProN W3" panose="020B0300000000000000" pitchFamily="34" charset="-128"/>
              </a:rPr>
              <a:t>の変異が検出される確率、</a:t>
            </a: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B) </a:t>
            </a:r>
            <a:r>
              <a:rPr lang="ja-JP" altLang="en-US">
                <a:latin typeface="Hiragino Kaku Gothic ProN W3" panose="020B0300000000000000" pitchFamily="34" charset="-128"/>
                <a:ea typeface="Hiragino Kaku Gothic ProN W3" panose="020B0300000000000000" pitchFamily="34" charset="-128"/>
              </a:rPr>
              <a:t>推奨治療が提示される確率、</a:t>
            </a: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C) </a:t>
            </a:r>
            <a:r>
              <a:rPr lang="ja-JP" altLang="en-US">
                <a:latin typeface="Hiragino Kaku Gothic ProN W3" panose="020B0300000000000000" pitchFamily="34" charset="-128"/>
                <a:ea typeface="Hiragino Kaku Gothic ProN W3" panose="020B0300000000000000" pitchFamily="34" charset="-128"/>
              </a:rPr>
              <a:t>実際に推奨治療に到達する確率</a:t>
            </a:r>
          </a:p>
          <a:p>
            <a:r>
              <a:rPr lang="ja-JP" altLang="en-US">
                <a:latin typeface="Hiragino Kaku Gothic ProN W3" panose="020B0300000000000000" pitchFamily="34" charset="-128"/>
                <a:ea typeface="Hiragino Kaku Gothic ProN W3" panose="020B0300000000000000" pitchFamily="34" charset="-128"/>
              </a:rPr>
              <a:t>　　予測モデルに基づいて</a:t>
            </a:r>
            <a:r>
              <a:rPr lang="en-AU"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検査実施を選択した場合の純便益を評価</a:t>
            </a:r>
            <a:endParaRPr lang="ja-JP" altLang="en-AU">
              <a:latin typeface="Hiragino Kaku Gothic ProN W3" panose="020B0300000000000000" pitchFamily="34" charset="-128"/>
              <a:ea typeface="Hiragino Kaku Gothic ProN W3" panose="020B0300000000000000" pitchFamily="34" charset="-128"/>
            </a:endParaRPr>
          </a:p>
        </p:txBody>
      </p:sp>
      <p:sp>
        <p:nvSpPr>
          <p:cNvPr id="14" name="テキスト ボックス 13">
            <a:extLst>
              <a:ext uri="{FF2B5EF4-FFF2-40B4-BE49-F238E27FC236}">
                <a16:creationId xmlns:a16="http://schemas.microsoft.com/office/drawing/2014/main" id="{77463D42-D925-472C-2E33-7E1B8F70B8CF}"/>
              </a:ext>
            </a:extLst>
          </p:cNvPr>
          <p:cNvSpPr txBox="1"/>
          <p:nvPr/>
        </p:nvSpPr>
        <p:spPr>
          <a:xfrm>
            <a:off x="8174105" y="5936773"/>
            <a:ext cx="4017895" cy="738664"/>
          </a:xfrm>
          <a:prstGeom prst="rect">
            <a:avLst/>
          </a:prstGeom>
          <a:noFill/>
        </p:spPr>
        <p:txBody>
          <a:bodyPr wrap="none" rtlCol="0">
            <a:spAutoFit/>
          </a:bodyPr>
          <a:lstStyle/>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a:p>
            <a:r>
              <a:rPr kumimoji="1" lang="en-AU" altLang="ja-JP" sz="1400" dirty="0">
                <a:latin typeface="Century" panose="02040604050505020304" pitchFamily="18" charset="0"/>
              </a:rPr>
              <a:t>RMST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Restricted Mean Survival Time</a:t>
            </a:r>
          </a:p>
          <a:p>
            <a:r>
              <a:rPr lang="en-AU" altLang="ja-JP" sz="1400" dirty="0">
                <a:latin typeface="Century" panose="02040604050505020304" pitchFamily="18" charset="0"/>
              </a:rPr>
              <a:t>ICER</a:t>
            </a:r>
            <a:r>
              <a:rPr lang="en-US" altLang="ja-JP" sz="1400" dirty="0">
                <a:latin typeface="Century" panose="02040604050505020304" pitchFamily="18" charset="0"/>
              </a:rPr>
              <a:t>:</a:t>
            </a:r>
            <a:r>
              <a:rPr lang="ja-JP" altLang="en-US" sz="1400">
                <a:latin typeface="Century" panose="02040604050505020304" pitchFamily="18" charset="0"/>
              </a:rPr>
              <a:t> </a:t>
            </a:r>
            <a:r>
              <a:rPr lang="en-AU" altLang="ja-JP" sz="1400" dirty="0">
                <a:latin typeface="Century" panose="02040604050505020304" pitchFamily="18" charset="0"/>
              </a:rPr>
              <a:t>Incremental Cost-Effectiveness Ratio</a:t>
            </a:r>
          </a:p>
        </p:txBody>
      </p:sp>
    </p:spTree>
    <p:extLst>
      <p:ext uri="{BB962C8B-B14F-4D97-AF65-F5344CB8AC3E}">
        <p14:creationId xmlns:p14="http://schemas.microsoft.com/office/powerpoint/2010/main" val="1237892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FBD1-5020-9A95-204F-79DBED5D4B3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BAF0AEC-1A1D-E2E0-1E44-029EDB2E27AE}"/>
              </a:ext>
            </a:extLst>
          </p:cNvPr>
          <p:cNvSpPr txBox="1"/>
          <p:nvPr/>
        </p:nvSpPr>
        <p:spPr>
          <a:xfrm>
            <a:off x="551384" y="105103"/>
            <a:ext cx="11031016" cy="523220"/>
          </a:xfrm>
          <a:prstGeom prst="rect">
            <a:avLst/>
          </a:prstGeom>
          <a:noFill/>
        </p:spPr>
        <p:txBody>
          <a:bodyPr wrap="square" rtlCol="0">
            <a:spAutoFit/>
          </a:bodyPr>
          <a:lstStyle/>
          <a:p>
            <a:pPr algn="ctr"/>
            <a:r>
              <a:rPr lang="en-US" altLang="ja-JP" sz="2800" b="1" dirty="0">
                <a:latin typeface="Hiragino Kaku Gothic ProN W6" panose="020B0300000000000000" pitchFamily="34" charset="-128"/>
                <a:ea typeface="Hiragino Kaku Gothic ProN W6" panose="020B0300000000000000" pitchFamily="34" charset="-128"/>
              </a:rPr>
              <a:t>C−CAT:</a:t>
            </a:r>
            <a:r>
              <a:rPr lang="ja-JP" altLang="en-US" sz="2800" b="1">
                <a:latin typeface="Hiragino Kaku Gothic ProN W6" panose="020B0300000000000000" pitchFamily="34" charset="-128"/>
                <a:ea typeface="Hiragino Kaku Gothic ProN W6" panose="020B0300000000000000" pitchFamily="34" charset="-128"/>
              </a:rPr>
              <a:t> </a:t>
            </a:r>
            <a:r>
              <a:rPr lang="en-US" altLang="ja-JP" sz="2800" b="1" dirty="0">
                <a:latin typeface="Hiragino Kaku Gothic ProN W6" panose="020B0300000000000000" pitchFamily="34" charset="-128"/>
                <a:ea typeface="Hiragino Kaku Gothic ProN W6" panose="020B0300000000000000" pitchFamily="34" charset="-128"/>
              </a:rPr>
              <a:t>11</a:t>
            </a:r>
            <a:r>
              <a:rPr lang="ja-JP" altLang="en-US" sz="2800" b="1">
                <a:latin typeface="Hiragino Kaku Gothic ProN W6" panose="020B0300000000000000" pitchFamily="34" charset="-128"/>
                <a:ea typeface="Hiragino Kaku Gothic ProN W6" panose="020B0300000000000000" pitchFamily="34" charset="-128"/>
              </a:rPr>
              <a:t>万例のがん遺伝子パネル検査のリアルワールドデータ</a:t>
            </a:r>
          </a:p>
        </p:txBody>
      </p:sp>
      <p:cxnSp>
        <p:nvCxnSpPr>
          <p:cNvPr id="6" name="Straight Connector 5">
            <a:extLst>
              <a:ext uri="{FF2B5EF4-FFF2-40B4-BE49-F238E27FC236}">
                <a16:creationId xmlns:a16="http://schemas.microsoft.com/office/drawing/2014/main" id="{6217E59F-DFB6-CC6A-6B3A-7416DE94AD6D}"/>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6EF3C658-C91C-4B59-E16F-E9A349462FCD}"/>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6</a:t>
            </a:fld>
            <a:endParaRPr lang="ja-JP" altLang="en-US"/>
          </a:p>
        </p:txBody>
      </p:sp>
      <p:sp>
        <p:nvSpPr>
          <p:cNvPr id="10" name="テキスト ボックス 9">
            <a:extLst>
              <a:ext uri="{FF2B5EF4-FFF2-40B4-BE49-F238E27FC236}">
                <a16:creationId xmlns:a16="http://schemas.microsoft.com/office/drawing/2014/main" id="{048CA4F8-A0AA-7C80-3BA9-8AC210BEBDB4}"/>
              </a:ext>
            </a:extLst>
          </p:cNvPr>
          <p:cNvSpPr txBox="1"/>
          <p:nvPr/>
        </p:nvSpPr>
        <p:spPr>
          <a:xfrm>
            <a:off x="3768097" y="1061362"/>
            <a:ext cx="1877437" cy="584775"/>
          </a:xfrm>
          <a:prstGeom prst="rect">
            <a:avLst/>
          </a:prstGeom>
          <a:noFill/>
        </p:spPr>
        <p:txBody>
          <a:bodyPr wrap="none" rtlCol="0">
            <a:spAutoFit/>
          </a:bodyPr>
          <a:lstStyle/>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11</a:t>
            </a:r>
            <a:r>
              <a:rPr lang="ja-JP" altLang="en-US" sz="1600">
                <a:solidFill>
                  <a:prstClr val="black"/>
                </a:solidFill>
                <a:latin typeface="Hiragino Kaku Gothic ProN W3" panose="020B0300000000000000" pitchFamily="34" charset="-128"/>
                <a:ea typeface="Hiragino Kaku Gothic ProN W3" panose="020B0300000000000000" pitchFamily="34" charset="-128"/>
              </a:rPr>
              <a:t>万例</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のゲノム・</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a:p>
            <a:pPr algn="ctr" defTabSz="914354">
              <a:defRPr/>
            </a:pP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臨床データが集積</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p:txBody>
      </p:sp>
      <p:sp>
        <p:nvSpPr>
          <p:cNvPr id="11" name="テキスト ボックス 10">
            <a:extLst>
              <a:ext uri="{FF2B5EF4-FFF2-40B4-BE49-F238E27FC236}">
                <a16:creationId xmlns:a16="http://schemas.microsoft.com/office/drawing/2014/main" id="{BCACDC01-6B45-CE16-1CC8-3A4DAC6EE527}"/>
              </a:ext>
            </a:extLst>
          </p:cNvPr>
          <p:cNvSpPr txBox="1"/>
          <p:nvPr/>
        </p:nvSpPr>
        <p:spPr>
          <a:xfrm>
            <a:off x="3099756" y="5445260"/>
            <a:ext cx="3467616" cy="584775"/>
          </a:xfrm>
          <a:prstGeom prst="rect">
            <a:avLst/>
          </a:prstGeom>
          <a:noFill/>
        </p:spPr>
        <p:txBody>
          <a:bodyPr wrap="none" rtlCol="0">
            <a:spAutoFit/>
          </a:bodyPr>
          <a:lstStyle/>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750</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以上の国内臨床試験情報</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a:p>
            <a:pPr algn="ctr" defTabSz="914354">
              <a:defRPr/>
            </a:pP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臨床医による定期的キュレーション</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p:txBody>
      </p:sp>
      <p:grpSp>
        <p:nvGrpSpPr>
          <p:cNvPr id="25" name="グループ化 24">
            <a:extLst>
              <a:ext uri="{FF2B5EF4-FFF2-40B4-BE49-F238E27FC236}">
                <a16:creationId xmlns:a16="http://schemas.microsoft.com/office/drawing/2014/main" id="{D0E8A586-42F6-208D-5985-B1E2BD7B5BD9}"/>
              </a:ext>
            </a:extLst>
          </p:cNvPr>
          <p:cNvGrpSpPr/>
          <p:nvPr/>
        </p:nvGrpSpPr>
        <p:grpSpPr>
          <a:xfrm>
            <a:off x="5668844" y="1301155"/>
            <a:ext cx="3084632" cy="4014339"/>
            <a:chOff x="6419886" y="1534413"/>
            <a:chExt cx="3084632" cy="4014339"/>
          </a:xfrm>
        </p:grpSpPr>
        <p:pic>
          <p:nvPicPr>
            <p:cNvPr id="3074" name="Picture 2">
              <a:extLst>
                <a:ext uri="{FF2B5EF4-FFF2-40B4-BE49-F238E27FC236}">
                  <a16:creationId xmlns:a16="http://schemas.microsoft.com/office/drawing/2014/main" id="{6503F8EC-F533-79AD-AF83-45D523DC4B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69386" b="29597"/>
            <a:stretch>
              <a:fillRect/>
            </a:stretch>
          </p:blipFill>
          <p:spPr bwMode="auto">
            <a:xfrm>
              <a:off x="6419886" y="1534413"/>
              <a:ext cx="3084632" cy="3901614"/>
            </a:xfrm>
            <a:prstGeom prst="rect">
              <a:avLst/>
            </a:prstGeom>
            <a:noFill/>
            <a:extLst>
              <a:ext uri="{909E8E84-426E-40DD-AFC4-6F175D3DCCD1}">
                <a14:hiddenFill xmlns:a14="http://schemas.microsoft.com/office/drawing/2010/main">
                  <a:solidFill>
                    <a:srgbClr val="FFFFFF"/>
                  </a:solidFill>
                </a14:hiddenFill>
              </a:ext>
            </a:extLst>
          </p:spPr>
        </p:pic>
        <p:sp>
          <p:nvSpPr>
            <p:cNvPr id="14" name="正方形/長方形 13">
              <a:extLst>
                <a:ext uri="{FF2B5EF4-FFF2-40B4-BE49-F238E27FC236}">
                  <a16:creationId xmlns:a16="http://schemas.microsoft.com/office/drawing/2014/main" id="{3A773954-DF6C-7522-BD01-9CB896F72046}"/>
                </a:ext>
              </a:extLst>
            </p:cNvPr>
            <p:cNvSpPr/>
            <p:nvPr/>
          </p:nvSpPr>
          <p:spPr>
            <a:xfrm>
              <a:off x="6517380" y="3909387"/>
              <a:ext cx="792088" cy="163936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EC0FDF7-4538-20C4-5B8B-030A91FC9783}"/>
                </a:ext>
              </a:extLst>
            </p:cNvPr>
            <p:cNvSpPr txBox="1"/>
            <p:nvPr/>
          </p:nvSpPr>
          <p:spPr>
            <a:xfrm>
              <a:off x="6422186" y="3882110"/>
              <a:ext cx="1107996" cy="646331"/>
            </a:xfrm>
            <a:prstGeom prst="rect">
              <a:avLst/>
            </a:prstGeom>
            <a:noFill/>
          </p:spPr>
          <p:txBody>
            <a:bodyPr wrap="none" rtlCol="0">
              <a:spAutoFit/>
            </a:bodyPr>
            <a:lstStyle/>
            <a:p>
              <a:pPr algn="ctr"/>
              <a:r>
                <a:rPr kumimoji="1" lang="ja-JP" altLang="en-US">
                  <a:latin typeface="Hiragino Maru Gothic ProN W4" panose="020F0400000000000000" pitchFamily="34" charset="-128"/>
                  <a:ea typeface="Hiragino Maru Gothic ProN W4" panose="020F0400000000000000" pitchFamily="34" charset="-128"/>
                </a:rPr>
                <a:t>倫理審査</a:t>
              </a:r>
              <a:endParaRPr kumimoji="1" lang="en-US" altLang="ja-JP" dirty="0">
                <a:latin typeface="Hiragino Maru Gothic ProN W4" panose="020F0400000000000000" pitchFamily="34" charset="-128"/>
                <a:ea typeface="Hiragino Maru Gothic ProN W4" panose="020F0400000000000000" pitchFamily="34" charset="-128"/>
              </a:endParaRPr>
            </a:p>
            <a:p>
              <a:pPr algn="ctr"/>
              <a:r>
                <a:rPr lang="ja-JP" altLang="en-US">
                  <a:latin typeface="Hiragino Maru Gothic ProN W4" panose="020F0400000000000000" pitchFamily="34" charset="-128"/>
                  <a:ea typeface="Hiragino Maru Gothic ProN W4" panose="020F0400000000000000" pitchFamily="34" charset="-128"/>
                </a:rPr>
                <a:t>匿名化</a:t>
              </a:r>
              <a:endParaRPr kumimoji="1" lang="ja-JP" altLang="en-US">
                <a:latin typeface="Hiragino Maru Gothic ProN W4" panose="020F0400000000000000" pitchFamily="34" charset="-128"/>
                <a:ea typeface="Hiragino Maru Gothic ProN W4" panose="020F0400000000000000" pitchFamily="34" charset="-128"/>
              </a:endParaRPr>
            </a:p>
          </p:txBody>
        </p:sp>
      </p:grpSp>
      <p:sp>
        <p:nvSpPr>
          <p:cNvPr id="17" name="テキスト ボックス 16">
            <a:extLst>
              <a:ext uri="{FF2B5EF4-FFF2-40B4-BE49-F238E27FC236}">
                <a16:creationId xmlns:a16="http://schemas.microsoft.com/office/drawing/2014/main" id="{F2DA7FC2-38B9-8476-9DD8-4CF09AFFD8D2}"/>
              </a:ext>
            </a:extLst>
          </p:cNvPr>
          <p:cNvSpPr txBox="1"/>
          <p:nvPr/>
        </p:nvSpPr>
        <p:spPr>
          <a:xfrm>
            <a:off x="8637506" y="5859165"/>
            <a:ext cx="3017173" cy="923330"/>
          </a:xfrm>
          <a:prstGeom prst="rect">
            <a:avLst/>
          </a:prstGeom>
          <a:solidFill>
            <a:schemeClr val="accent5">
              <a:lumMod val="20000"/>
              <a:lumOff val="80000"/>
            </a:schemeClr>
          </a:solidFill>
          <a:ln>
            <a:solidFill>
              <a:schemeClr val="tx1"/>
            </a:solidFill>
          </a:ln>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C-CAT</a:t>
            </a:r>
            <a:r>
              <a:rPr lang="ja-JP" altLang="en-US">
                <a:latin typeface="Hiragino Kaku Gothic ProN W3" panose="020B0300000000000000" pitchFamily="34" charset="-128"/>
                <a:ea typeface="Hiragino Kaku Gothic ProN W3" panose="020B0300000000000000" pitchFamily="34" charset="-128"/>
              </a:rPr>
              <a:t>の集積したデータは</a:t>
            </a:r>
            <a:endParaRPr kumimoji="1" lang="en-US" altLang="ja-JP" dirty="0">
              <a:latin typeface="Hiragino Kaku Gothic ProN W3" panose="020B0300000000000000" pitchFamily="34" charset="-128"/>
              <a:ea typeface="Hiragino Kaku Gothic ProN W3" panose="020B0300000000000000" pitchFamily="34" charset="-128"/>
            </a:endParaRPr>
          </a:p>
          <a:p>
            <a:pPr defTabSz="914354">
              <a:defRPr/>
            </a:pPr>
            <a:r>
              <a:rPr lang="ja-JP" altLang="en-US">
                <a:solidFill>
                  <a:prstClr val="black"/>
                </a:solidFill>
                <a:latin typeface="Hiragino Kaku Gothic ProN W3" panose="020B0300000000000000" pitchFamily="34" charset="-128"/>
                <a:ea typeface="Hiragino Kaku Gothic ProN W3" panose="020B0300000000000000" pitchFamily="34" charset="-128"/>
              </a:rPr>
              <a:t>創薬</a:t>
            </a:r>
            <a:r>
              <a:rPr lang="en-US" altLang="ja-JP" dirty="0">
                <a:solidFill>
                  <a:prstClr val="black"/>
                </a:solidFill>
                <a:latin typeface="Hiragino Kaku Gothic ProN W3" panose="020B0300000000000000" pitchFamily="34" charset="-128"/>
                <a:ea typeface="Hiragino Kaku Gothic ProN W3" panose="020B0300000000000000" pitchFamily="34" charset="-128"/>
              </a:rPr>
              <a:t>/</a:t>
            </a:r>
            <a:r>
              <a:rPr lang="ja-JP" altLang="en-US">
                <a:solidFill>
                  <a:prstClr val="black"/>
                </a:solidFill>
                <a:latin typeface="Hiragino Kaku Gothic ProN W3" panose="020B0300000000000000" pitchFamily="34" charset="-128"/>
                <a:ea typeface="Hiragino Kaku Gothic ProN W3" panose="020B0300000000000000" pitchFamily="34" charset="-128"/>
              </a:rPr>
              <a:t>病態解明といった</a:t>
            </a:r>
            <a:endParaRPr lang="en-US" altLang="ja-JP" dirty="0">
              <a:solidFill>
                <a:prstClr val="black"/>
              </a:solidFill>
              <a:latin typeface="Hiragino Kaku Gothic ProN W3" panose="020B0300000000000000" pitchFamily="34" charset="-128"/>
              <a:ea typeface="Hiragino Kaku Gothic ProN W3" panose="020B0300000000000000" pitchFamily="34" charset="-128"/>
            </a:endParaRPr>
          </a:p>
          <a:p>
            <a:pPr defTabSz="914354">
              <a:defRPr/>
            </a:pPr>
            <a:r>
              <a:rPr lang="ja-JP" altLang="en-US">
                <a:solidFill>
                  <a:prstClr val="black"/>
                </a:solidFill>
                <a:latin typeface="Hiragino Kaku Gothic ProN W3" panose="020B0300000000000000" pitchFamily="34" charset="-128"/>
                <a:ea typeface="Hiragino Kaku Gothic ProN W3" panose="020B0300000000000000" pitchFamily="34" charset="-128"/>
              </a:rPr>
              <a:t>研究開発に活用可能</a:t>
            </a:r>
            <a:endParaRPr kumimoji="1" lang="ja-JP" altLang="en-US">
              <a:latin typeface="Hiragino Kaku Gothic ProN W3" panose="020B0300000000000000" pitchFamily="34" charset="-128"/>
              <a:ea typeface="Hiragino Kaku Gothic ProN W3" panose="020B0300000000000000" pitchFamily="34" charset="-128"/>
            </a:endParaRPr>
          </a:p>
        </p:txBody>
      </p:sp>
      <p:grpSp>
        <p:nvGrpSpPr>
          <p:cNvPr id="22" name="グループ化 21">
            <a:extLst>
              <a:ext uri="{FF2B5EF4-FFF2-40B4-BE49-F238E27FC236}">
                <a16:creationId xmlns:a16="http://schemas.microsoft.com/office/drawing/2014/main" id="{372C68BB-34BA-2425-CA1F-B838671AC2F1}"/>
              </a:ext>
            </a:extLst>
          </p:cNvPr>
          <p:cNvGrpSpPr/>
          <p:nvPr/>
        </p:nvGrpSpPr>
        <p:grpSpPr>
          <a:xfrm>
            <a:off x="874475" y="1581857"/>
            <a:ext cx="4813283" cy="3788622"/>
            <a:chOff x="674903" y="1724581"/>
            <a:chExt cx="4813283" cy="3788622"/>
          </a:xfrm>
        </p:grpSpPr>
        <p:pic>
          <p:nvPicPr>
            <p:cNvPr id="2" name="図 1">
              <a:extLst>
                <a:ext uri="{FF2B5EF4-FFF2-40B4-BE49-F238E27FC236}">
                  <a16:creationId xmlns:a16="http://schemas.microsoft.com/office/drawing/2014/main" id="{55615A0B-6110-A741-38A9-2D3F93EBD25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674903" y="1724581"/>
              <a:ext cx="4812528" cy="3788622"/>
            </a:xfrm>
            <a:prstGeom prst="rect">
              <a:avLst/>
            </a:prstGeom>
          </p:spPr>
        </p:pic>
        <p:pic>
          <p:nvPicPr>
            <p:cNvPr id="21" name="図 20">
              <a:extLst>
                <a:ext uri="{FF2B5EF4-FFF2-40B4-BE49-F238E27FC236}">
                  <a16:creationId xmlns:a16="http://schemas.microsoft.com/office/drawing/2014/main" id="{B5941D94-DC1C-E4A5-5A9C-3F488E18A35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97113" t="13861" r="21" b="63723"/>
            <a:stretch>
              <a:fillRect/>
            </a:stretch>
          </p:blipFill>
          <p:spPr>
            <a:xfrm>
              <a:off x="5350300" y="3247901"/>
              <a:ext cx="137886" cy="849266"/>
            </a:xfrm>
            <a:prstGeom prst="rect">
              <a:avLst/>
            </a:prstGeom>
          </p:spPr>
        </p:pic>
      </p:grpSp>
      <p:sp>
        <p:nvSpPr>
          <p:cNvPr id="3" name="テキスト ボックス 2">
            <a:extLst>
              <a:ext uri="{FF2B5EF4-FFF2-40B4-BE49-F238E27FC236}">
                <a16:creationId xmlns:a16="http://schemas.microsoft.com/office/drawing/2014/main" id="{72725FC1-5093-4C40-650E-74924CAD5A5B}"/>
              </a:ext>
            </a:extLst>
          </p:cNvPr>
          <p:cNvSpPr txBox="1"/>
          <p:nvPr/>
        </p:nvSpPr>
        <p:spPr>
          <a:xfrm>
            <a:off x="674734" y="5235253"/>
            <a:ext cx="1877437" cy="830997"/>
          </a:xfrm>
          <a:prstGeom prst="rect">
            <a:avLst/>
          </a:prstGeom>
          <a:noFill/>
        </p:spPr>
        <p:txBody>
          <a:bodyPr wrap="none" rtlCol="0">
            <a:spAutoFit/>
          </a:bodyPr>
          <a:lstStyle/>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13</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の中核拠点病院</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32</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の拠点病院</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249</a:t>
            </a:r>
            <a:r>
              <a:rPr lang="ja-JP" altLang="en-US" sz="1600">
                <a:solidFill>
                  <a:prstClr val="black"/>
                </a:solidFill>
                <a:latin typeface="Hiragino Kaku Gothic ProN W3" panose="020B0300000000000000" pitchFamily="34" charset="-128"/>
                <a:ea typeface="Hiragino Kaku Gothic ProN W3" panose="020B0300000000000000" pitchFamily="34" charset="-128"/>
              </a:rPr>
              <a:t>の</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連携病院</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p:txBody>
      </p:sp>
      <p:sp>
        <p:nvSpPr>
          <p:cNvPr id="9" name="テキスト ボックス 8">
            <a:extLst>
              <a:ext uri="{FF2B5EF4-FFF2-40B4-BE49-F238E27FC236}">
                <a16:creationId xmlns:a16="http://schemas.microsoft.com/office/drawing/2014/main" id="{1E1C2AAE-342A-AE78-606F-CAD8A150BCE1}"/>
              </a:ext>
            </a:extLst>
          </p:cNvPr>
          <p:cNvSpPr txBox="1"/>
          <p:nvPr/>
        </p:nvSpPr>
        <p:spPr>
          <a:xfrm>
            <a:off x="866954" y="1221884"/>
            <a:ext cx="1826141" cy="584775"/>
          </a:xfrm>
          <a:prstGeom prst="rect">
            <a:avLst/>
          </a:prstGeom>
          <a:noFill/>
        </p:spPr>
        <p:txBody>
          <a:bodyPr wrap="none" rtlCol="0">
            <a:spAutoFit/>
          </a:bodyPr>
          <a:lstStyle/>
          <a:p>
            <a:pPr algn="ctr" defTabSz="914354">
              <a:defRPr/>
            </a:pPr>
            <a:r>
              <a:rPr lang="en-US" altLang="ja-JP" sz="1600" dirty="0">
                <a:solidFill>
                  <a:prstClr val="black"/>
                </a:solidFill>
                <a:latin typeface="Hiragino Kaku Gothic ProN W3" panose="020B0300000000000000" pitchFamily="34" charset="-128"/>
                <a:ea typeface="Hiragino Kaku Gothic ProN W3" panose="020B0300000000000000" pitchFamily="34" charset="-128"/>
              </a:rPr>
              <a:t>5</a:t>
            </a: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種類の</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a:p>
            <a:pPr algn="ctr" defTabSz="914354">
              <a:defRPr/>
            </a:pPr>
            <a:r>
              <a:rPr lang="ja-JP" altLang="en-US" sz="1600" dirty="0">
                <a:solidFill>
                  <a:prstClr val="black"/>
                </a:solidFill>
                <a:latin typeface="Hiragino Kaku Gothic ProN W3" panose="020B0300000000000000" pitchFamily="34" charset="-128"/>
                <a:ea typeface="Hiragino Kaku Gothic ProN W3" panose="020B0300000000000000" pitchFamily="34" charset="-128"/>
              </a:rPr>
              <a:t>遺伝子</a:t>
            </a:r>
            <a:r>
              <a:rPr lang="ja-JP" altLang="en-US" sz="1600">
                <a:solidFill>
                  <a:prstClr val="black"/>
                </a:solidFill>
                <a:latin typeface="Hiragino Kaku Gothic ProN W3" panose="020B0300000000000000" pitchFamily="34" charset="-128"/>
                <a:ea typeface="Hiragino Kaku Gothic ProN W3" panose="020B0300000000000000" pitchFamily="34" charset="-128"/>
              </a:rPr>
              <a:t>パネル検査</a:t>
            </a:r>
            <a:endParaRPr lang="en-US" altLang="ja-JP" sz="1600" dirty="0">
              <a:solidFill>
                <a:prstClr val="black"/>
              </a:solidFill>
              <a:latin typeface="Hiragino Kaku Gothic ProN W3" panose="020B0300000000000000" pitchFamily="34" charset="-128"/>
              <a:ea typeface="Hiragino Kaku Gothic ProN W3" panose="020B0300000000000000" pitchFamily="34" charset="-128"/>
            </a:endParaRPr>
          </a:p>
        </p:txBody>
      </p:sp>
      <p:pic>
        <p:nvPicPr>
          <p:cNvPr id="5" name="図 4" descr="グラフィカル ユーザー インターフェイス&#10;&#10;AI 生成コンテンツは誤りを含む可能性があります。">
            <a:extLst>
              <a:ext uri="{FF2B5EF4-FFF2-40B4-BE49-F238E27FC236}">
                <a16:creationId xmlns:a16="http://schemas.microsoft.com/office/drawing/2014/main" id="{23DBBB68-769E-BAA6-B91D-1101CB86BFCD}"/>
              </a:ext>
            </a:extLst>
          </p:cNvPr>
          <p:cNvPicPr>
            <a:picLocks noChangeAspect="1"/>
          </p:cNvPicPr>
          <p:nvPr/>
        </p:nvPicPr>
        <p:blipFill>
          <a:blip r:embed="rId4"/>
          <a:stretch>
            <a:fillRect/>
          </a:stretch>
        </p:blipFill>
        <p:spPr>
          <a:xfrm>
            <a:off x="8856654" y="802985"/>
            <a:ext cx="3098279" cy="2250046"/>
          </a:xfrm>
          <a:prstGeom prst="rect">
            <a:avLst/>
          </a:prstGeom>
        </p:spPr>
      </p:pic>
      <p:pic>
        <p:nvPicPr>
          <p:cNvPr id="7" name="図 6" descr="グラフ&#10;&#10;AI 生成コンテンツは誤りを含む可能性があります。">
            <a:extLst>
              <a:ext uri="{FF2B5EF4-FFF2-40B4-BE49-F238E27FC236}">
                <a16:creationId xmlns:a16="http://schemas.microsoft.com/office/drawing/2014/main" id="{2C493A88-D9D1-F89A-2B32-B419A5D9B496}"/>
              </a:ext>
            </a:extLst>
          </p:cNvPr>
          <p:cNvPicPr>
            <a:picLocks noChangeAspect="1"/>
          </p:cNvPicPr>
          <p:nvPr/>
        </p:nvPicPr>
        <p:blipFill>
          <a:blip r:embed="rId5"/>
          <a:stretch>
            <a:fillRect/>
          </a:stretch>
        </p:blipFill>
        <p:spPr>
          <a:xfrm>
            <a:off x="8831265" y="3083336"/>
            <a:ext cx="3123668" cy="2250046"/>
          </a:xfrm>
          <a:prstGeom prst="rect">
            <a:avLst/>
          </a:prstGeom>
        </p:spPr>
      </p:pic>
      <p:sp>
        <p:nvSpPr>
          <p:cNvPr id="8" name="テキスト ボックス 7">
            <a:extLst>
              <a:ext uri="{FF2B5EF4-FFF2-40B4-BE49-F238E27FC236}">
                <a16:creationId xmlns:a16="http://schemas.microsoft.com/office/drawing/2014/main" id="{D17CEE69-B080-71E0-193B-C6683BEB6C06}"/>
              </a:ext>
            </a:extLst>
          </p:cNvPr>
          <p:cNvSpPr txBox="1"/>
          <p:nvPr/>
        </p:nvSpPr>
        <p:spPr>
          <a:xfrm>
            <a:off x="9110133" y="5393267"/>
            <a:ext cx="2957861" cy="369332"/>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解析</a:t>
            </a:r>
            <a:r>
              <a:rPr lang="en-US" altLang="ja-JP" dirty="0">
                <a:latin typeface="Hiragino Kaku Gothic ProN W3" panose="020B0300000000000000" pitchFamily="34" charset="-128"/>
                <a:ea typeface="Hiragino Kaku Gothic ProN W3" panose="020B0300000000000000" pitchFamily="34" charset="-128"/>
              </a:rPr>
              <a:t>Web</a:t>
            </a:r>
            <a:r>
              <a:rPr lang="ja-JP" altLang="en-US">
                <a:latin typeface="Hiragino Kaku Gothic ProN W3" panose="020B0300000000000000" pitchFamily="34" charset="-128"/>
                <a:ea typeface="Hiragino Kaku Gothic ProN W3" panose="020B0300000000000000" pitchFamily="34" charset="-128"/>
              </a:rPr>
              <a:t>アプリ</a:t>
            </a:r>
            <a:r>
              <a:rPr lang="en-US" altLang="ja-JP" dirty="0">
                <a:latin typeface="Hiragino Kaku Gothic ProN W3" panose="020B0300000000000000" pitchFamily="34" charset="-128"/>
                <a:ea typeface="Hiragino Kaku Gothic ProN W3" panose="020B0300000000000000" pitchFamily="34" charset="-128"/>
              </a:rPr>
              <a:t>【FELIS】</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12" name="テキスト ボックス 11">
            <a:extLst>
              <a:ext uri="{FF2B5EF4-FFF2-40B4-BE49-F238E27FC236}">
                <a16:creationId xmlns:a16="http://schemas.microsoft.com/office/drawing/2014/main" id="{4834CCFC-3C8F-BF81-02A4-24E6BFE22B78}"/>
              </a:ext>
            </a:extLst>
          </p:cNvPr>
          <p:cNvSpPr txBox="1"/>
          <p:nvPr/>
        </p:nvSpPr>
        <p:spPr>
          <a:xfrm>
            <a:off x="7628962" y="5086569"/>
            <a:ext cx="901209" cy="200055"/>
          </a:xfrm>
          <a:prstGeom prst="rect">
            <a:avLst/>
          </a:prstGeom>
          <a:noFill/>
        </p:spPr>
        <p:txBody>
          <a:bodyPr wrap="none" rtlCol="0">
            <a:spAutoFit/>
          </a:bodyPr>
          <a:lstStyle/>
          <a:p>
            <a:r>
              <a:rPr kumimoji="1" lang="ja-JP" altLang="en-US" sz="700"/>
              <a:t>図</a:t>
            </a:r>
            <a:r>
              <a:rPr kumimoji="1" lang="en-US" altLang="ja-JP" sz="700" dirty="0"/>
              <a:t>:</a:t>
            </a:r>
            <a:r>
              <a:rPr lang="en-US" altLang="ja-JP" sz="700" dirty="0"/>
              <a:t>C-CAT</a:t>
            </a:r>
            <a:r>
              <a:rPr lang="ja-JP" altLang="en-US" sz="700"/>
              <a:t> </a:t>
            </a:r>
            <a:r>
              <a:rPr kumimoji="1" lang="en-US" altLang="ja-JP" sz="700" dirty="0"/>
              <a:t>website</a:t>
            </a:r>
            <a:endParaRPr kumimoji="1" lang="ja-JP" altLang="en-US" sz="700"/>
          </a:p>
        </p:txBody>
      </p:sp>
    </p:spTree>
    <p:extLst>
      <p:ext uri="{BB962C8B-B14F-4D97-AF65-F5344CB8AC3E}">
        <p14:creationId xmlns:p14="http://schemas.microsoft.com/office/powerpoint/2010/main" val="2665005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9BAE7-4A5B-99BD-FE4D-9A6851A216D4}"/>
            </a:ext>
          </a:extLst>
        </p:cNvPr>
        <p:cNvGrpSpPr/>
        <p:nvPr/>
      </p:nvGrpSpPr>
      <p:grpSpPr>
        <a:xfrm>
          <a:off x="0" y="0"/>
          <a:ext cx="0" cy="0"/>
          <a:chOff x="0" y="0"/>
          <a:chExt cx="0" cy="0"/>
        </a:xfrm>
      </p:grpSpPr>
      <p:grpSp>
        <p:nvGrpSpPr>
          <p:cNvPr id="94" name="グループ化 93">
            <a:extLst>
              <a:ext uri="{FF2B5EF4-FFF2-40B4-BE49-F238E27FC236}">
                <a16:creationId xmlns:a16="http://schemas.microsoft.com/office/drawing/2014/main" id="{5BC5335A-6928-AA25-B46C-63221D28CA40}"/>
              </a:ext>
            </a:extLst>
          </p:cNvPr>
          <p:cNvGrpSpPr/>
          <p:nvPr/>
        </p:nvGrpSpPr>
        <p:grpSpPr>
          <a:xfrm>
            <a:off x="7520065" y="3142938"/>
            <a:ext cx="592113" cy="1146747"/>
            <a:chOff x="3844976" y="-487180"/>
            <a:chExt cx="592113" cy="1146747"/>
          </a:xfrm>
        </p:grpSpPr>
        <p:sp>
          <p:nvSpPr>
            <p:cNvPr id="95" name="中かっこ 94">
              <a:extLst>
                <a:ext uri="{FF2B5EF4-FFF2-40B4-BE49-F238E27FC236}">
                  <a16:creationId xmlns:a16="http://schemas.microsoft.com/office/drawing/2014/main" id="{242FF724-2968-B15E-12E8-1479995E5AE5}"/>
                </a:ext>
              </a:extLst>
            </p:cNvPr>
            <p:cNvSpPr/>
            <p:nvPr/>
          </p:nvSpPr>
          <p:spPr>
            <a:xfrm>
              <a:off x="3844976" y="-382249"/>
              <a:ext cx="539647" cy="1000593"/>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6" name="正方形/長方形 95">
              <a:extLst>
                <a:ext uri="{FF2B5EF4-FFF2-40B4-BE49-F238E27FC236}">
                  <a16:creationId xmlns:a16="http://schemas.microsoft.com/office/drawing/2014/main" id="{E914FEC2-42DB-83A5-F858-5BE433C5D9E9}"/>
                </a:ext>
              </a:extLst>
            </p:cNvPr>
            <p:cNvSpPr/>
            <p:nvPr/>
          </p:nvSpPr>
          <p:spPr>
            <a:xfrm>
              <a:off x="4077325" y="-487180"/>
              <a:ext cx="359764" cy="1146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93" name="グループ化 92">
            <a:extLst>
              <a:ext uri="{FF2B5EF4-FFF2-40B4-BE49-F238E27FC236}">
                <a16:creationId xmlns:a16="http://schemas.microsoft.com/office/drawing/2014/main" id="{843E2FCE-AEDC-3DC5-29C1-11382EFC3F71}"/>
              </a:ext>
            </a:extLst>
          </p:cNvPr>
          <p:cNvGrpSpPr/>
          <p:nvPr/>
        </p:nvGrpSpPr>
        <p:grpSpPr>
          <a:xfrm>
            <a:off x="7510071" y="1469036"/>
            <a:ext cx="592113" cy="1146747"/>
            <a:chOff x="3844976" y="-487180"/>
            <a:chExt cx="592113" cy="1146747"/>
          </a:xfrm>
        </p:grpSpPr>
        <p:sp>
          <p:nvSpPr>
            <p:cNvPr id="90" name="中かっこ 89">
              <a:extLst>
                <a:ext uri="{FF2B5EF4-FFF2-40B4-BE49-F238E27FC236}">
                  <a16:creationId xmlns:a16="http://schemas.microsoft.com/office/drawing/2014/main" id="{549D0DF0-D6A7-6D26-7C9A-9E06C199529E}"/>
                </a:ext>
              </a:extLst>
            </p:cNvPr>
            <p:cNvSpPr/>
            <p:nvPr/>
          </p:nvSpPr>
          <p:spPr>
            <a:xfrm>
              <a:off x="3844976" y="-382249"/>
              <a:ext cx="539647" cy="1000593"/>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2" name="正方形/長方形 91">
              <a:extLst>
                <a:ext uri="{FF2B5EF4-FFF2-40B4-BE49-F238E27FC236}">
                  <a16:creationId xmlns:a16="http://schemas.microsoft.com/office/drawing/2014/main" id="{D219D2DE-B63F-28D3-D8FB-03DEE7319AEA}"/>
                </a:ext>
              </a:extLst>
            </p:cNvPr>
            <p:cNvSpPr/>
            <p:nvPr/>
          </p:nvSpPr>
          <p:spPr>
            <a:xfrm>
              <a:off x="4077325" y="-487180"/>
              <a:ext cx="359764" cy="1146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4" name="TextBox 3">
            <a:extLst>
              <a:ext uri="{FF2B5EF4-FFF2-40B4-BE49-F238E27FC236}">
                <a16:creationId xmlns:a16="http://schemas.microsoft.com/office/drawing/2014/main" id="{2A20DF24-5990-13E8-0CC8-05CCA44B18FE}"/>
              </a:ext>
            </a:extLst>
          </p:cNvPr>
          <p:cNvSpPr txBox="1"/>
          <p:nvPr/>
        </p:nvSpPr>
        <p:spPr>
          <a:xfrm>
            <a:off x="551384" y="105103"/>
            <a:ext cx="11031016" cy="523220"/>
          </a:xfrm>
          <a:prstGeom prst="rect">
            <a:avLst/>
          </a:prstGeom>
          <a:noFill/>
        </p:spPr>
        <p:txBody>
          <a:bodyPr wrap="square" rtlCol="0">
            <a:spAutoFit/>
          </a:bodyPr>
          <a:lstStyle/>
          <a:p>
            <a:pPr algn="ctr"/>
            <a:r>
              <a:rPr lang="en-US" altLang="ja-JP" sz="2800" b="1" dirty="0">
                <a:latin typeface="Hiragino Kaku Gothic ProN W6" panose="020B0300000000000000" pitchFamily="34" charset="-128"/>
                <a:ea typeface="Hiragino Kaku Gothic ProN W6" panose="020B0300000000000000" pitchFamily="34" charset="-128"/>
              </a:rPr>
              <a:t>Methods</a:t>
            </a:r>
            <a:endParaRPr lang="ja-JP" altLang="en-US" sz="2800" b="1">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FB0672C7-43DC-5400-795F-62892A0C20BD}"/>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D2432965-31D6-5869-1E30-FE9C37180D1F}"/>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7</a:t>
            </a:fld>
            <a:endParaRPr lang="ja-JP" altLang="en-US"/>
          </a:p>
        </p:txBody>
      </p:sp>
      <p:sp>
        <p:nvSpPr>
          <p:cNvPr id="12" name="Process 2">
            <a:extLst>
              <a:ext uri="{FF2B5EF4-FFF2-40B4-BE49-F238E27FC236}">
                <a16:creationId xmlns:a16="http://schemas.microsoft.com/office/drawing/2014/main" id="{55CB3E96-EAE4-6D10-6BF7-5A7D724B0C29}"/>
              </a:ext>
            </a:extLst>
          </p:cNvPr>
          <p:cNvSpPr/>
          <p:nvPr/>
        </p:nvSpPr>
        <p:spPr>
          <a:xfrm>
            <a:off x="486227" y="1204685"/>
            <a:ext cx="4579259" cy="1763485"/>
          </a:xfrm>
          <a:prstGeom prst="flowChartProcess">
            <a:avLst/>
          </a:prstGeom>
          <a:solidFill>
            <a:srgbClr val="FFFFCC"/>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600">
                <a:solidFill>
                  <a:srgbClr val="000000"/>
                </a:solidFill>
                <a:latin typeface="Hiragino Kaku Gothic ProN W3" panose="020B0300000000000000" pitchFamily="34" charset="-128"/>
                <a:ea typeface="Hiragino Kaku Gothic ProN W3" panose="020B0300000000000000" pitchFamily="34" charset="-128"/>
              </a:rPr>
              <a:t>全固形がん患者</a:t>
            </a:r>
            <a:r>
              <a:rPr lang="en-US" sz="1600" dirty="0">
                <a:solidFill>
                  <a:srgbClr val="000000"/>
                </a:solidFill>
                <a:latin typeface="Hiragino Kaku Gothic ProN W3" panose="020B0300000000000000" pitchFamily="34" charset="-128"/>
                <a:ea typeface="Hiragino Kaku Gothic ProN W3" panose="020B0300000000000000" pitchFamily="34" charset="-128"/>
              </a:rPr>
              <a:t>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sz="1600" dirty="0">
                <a:solidFill>
                  <a:srgbClr val="000000"/>
                </a:solidFill>
                <a:latin typeface="Hiragino Kaku Gothic ProN W3" panose="020B0300000000000000" pitchFamily="34" charset="-128"/>
                <a:ea typeface="Hiragino Kaku Gothic ProN W3" panose="020B0300000000000000" pitchFamily="34" charset="-128"/>
              </a:rPr>
              <a:t>n = 101,229</a:t>
            </a:r>
            <a:endParaRPr lang="en-US" sz="1600" dirty="0">
              <a:solidFill>
                <a:srgbClr val="000000"/>
              </a:solidFill>
              <a:latin typeface="Hiragino Kaku Gothic ProN W3" panose="020B0300000000000000" pitchFamily="34" charset="-128"/>
              <a:ea typeface="Hiragino Kaku Gothic ProN W3" panose="020B0300000000000000" pitchFamily="34" charset="-128"/>
            </a:endParaRPr>
          </a:p>
          <a:p>
            <a:r>
              <a:rPr lang="ja-JP" altLang="en-US" sz="1600">
                <a:solidFill>
                  <a:srgbClr val="000000"/>
                </a:solidFill>
                <a:latin typeface="Hiragino Kaku Gothic ProN W3" panose="020B0300000000000000" pitchFamily="34" charset="-128"/>
                <a:ea typeface="Hiragino Kaku Gothic ProN W3" panose="020B0300000000000000" pitchFamily="34" charset="-128"/>
              </a:rPr>
              <a:t>パネル検査の種類</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a:p>
            <a:r>
              <a:rPr lang="en-AU" altLang="ja-JP" sz="1600" dirty="0">
                <a:solidFill>
                  <a:srgbClr val="000000"/>
                </a:solidFill>
                <a:latin typeface="Hiragino Kaku Gothic ProN W3" panose="020B0300000000000000" pitchFamily="34" charset="-128"/>
                <a:ea typeface="Hiragino Kaku Gothic ProN W3" panose="020B0300000000000000" pitchFamily="34" charset="-128"/>
              </a:rPr>
              <a:t>  - GenMineTOP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4,737</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a:p>
            <a:r>
              <a:rPr lang="en-AU" altLang="ja-JP" sz="1600" dirty="0">
                <a:solidFill>
                  <a:srgbClr val="000000"/>
                </a:solidFill>
                <a:latin typeface="Hiragino Kaku Gothic ProN W3" panose="020B0300000000000000" pitchFamily="34" charset="-128"/>
                <a:ea typeface="Hiragino Kaku Gothic ProN W3" panose="020B0300000000000000" pitchFamily="34" charset="-128"/>
              </a:rPr>
              <a:t>  - FoundationOne CDx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69,274</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a:p>
            <a:r>
              <a:rPr lang="en-AU" altLang="ja-JP" sz="1600" dirty="0">
                <a:solidFill>
                  <a:srgbClr val="000000"/>
                </a:solidFill>
                <a:latin typeface="Hiragino Kaku Gothic ProN W3" panose="020B0300000000000000" pitchFamily="34" charset="-128"/>
                <a:ea typeface="Hiragino Kaku Gothic ProN W3" panose="020B0300000000000000" pitchFamily="34" charset="-128"/>
              </a:rPr>
              <a:t>  - FoundationOne Liquid CDx</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15,444</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a:p>
            <a:r>
              <a:rPr lang="en-AU" altLang="ja-JP" sz="1600" dirty="0">
                <a:solidFill>
                  <a:srgbClr val="000000"/>
                </a:solidFill>
                <a:latin typeface="Hiragino Kaku Gothic ProN W3" panose="020B0300000000000000" pitchFamily="34" charset="-128"/>
                <a:ea typeface="Hiragino Kaku Gothic ProN W3" panose="020B0300000000000000" pitchFamily="34" charset="-128"/>
              </a:rPr>
              <a:t>  - Guardant360 CDx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2,301</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a:p>
            <a:r>
              <a:rPr lang="en-AU" altLang="ja-JP" sz="1600" dirty="0">
                <a:solidFill>
                  <a:srgbClr val="000000"/>
                </a:solidFill>
                <a:latin typeface="Hiragino Kaku Gothic ProN W3" panose="020B0300000000000000" pitchFamily="34" charset="-128"/>
                <a:ea typeface="Hiragino Kaku Gothic ProN W3" panose="020B0300000000000000" pitchFamily="34" charset="-128"/>
              </a:rPr>
              <a:t>  - NCC Oncopanel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  </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9,473</a:t>
            </a:r>
            <a:endParaRPr lang="en-AU" altLang="ja-JP" sz="1600" dirty="0">
              <a:solidFill>
                <a:srgbClr val="000000"/>
              </a:solidFill>
              <a:latin typeface="Hiragino Kaku Gothic ProN W3" panose="020B0300000000000000" pitchFamily="34" charset="-128"/>
              <a:ea typeface="Hiragino Kaku Gothic ProN W3" panose="020B0300000000000000" pitchFamily="34" charset="-128"/>
            </a:endParaRPr>
          </a:p>
        </p:txBody>
      </p:sp>
      <p:sp>
        <p:nvSpPr>
          <p:cNvPr id="34" name="Process 5">
            <a:extLst>
              <a:ext uri="{FF2B5EF4-FFF2-40B4-BE49-F238E27FC236}">
                <a16:creationId xmlns:a16="http://schemas.microsoft.com/office/drawing/2014/main" id="{3A007EDE-708D-3A86-D063-6F47C1549EC6}"/>
              </a:ext>
            </a:extLst>
          </p:cNvPr>
          <p:cNvSpPr/>
          <p:nvPr/>
        </p:nvSpPr>
        <p:spPr>
          <a:xfrm>
            <a:off x="1239268" y="5081224"/>
            <a:ext cx="3272971" cy="573741"/>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ja-JP" altLang="en-US" sz="1600">
                <a:solidFill>
                  <a:srgbClr val="000000"/>
                </a:solidFill>
                <a:latin typeface="Arial"/>
              </a:rPr>
              <a:t>遠隔転移・飲酒・喫煙・</a:t>
            </a:r>
            <a:endParaRPr lang="en-US" altLang="ja-JP" sz="1600" dirty="0">
              <a:solidFill>
                <a:srgbClr val="000000"/>
              </a:solidFill>
              <a:latin typeface="Arial"/>
            </a:endParaRPr>
          </a:p>
          <a:p>
            <a:r>
              <a:rPr lang="ja-JP" altLang="en-US" sz="1600">
                <a:solidFill>
                  <a:srgbClr val="000000"/>
                </a:solidFill>
                <a:latin typeface="Arial"/>
              </a:rPr>
              <a:t>診断</a:t>
            </a:r>
            <a:r>
              <a:rPr lang="en-US" altLang="ja-JP" sz="1600" dirty="0">
                <a:solidFill>
                  <a:srgbClr val="000000"/>
                </a:solidFill>
                <a:latin typeface="Arial"/>
              </a:rPr>
              <a:t>〜</a:t>
            </a:r>
            <a:r>
              <a:rPr lang="ja-JP" altLang="en-US" sz="1600">
                <a:solidFill>
                  <a:srgbClr val="000000"/>
                </a:solidFill>
                <a:latin typeface="Arial"/>
              </a:rPr>
              <a:t>検査の期間</a:t>
            </a:r>
            <a:endParaRPr lang="en-US" altLang="ja-JP" sz="1600" dirty="0">
              <a:solidFill>
                <a:srgbClr val="000000"/>
              </a:solidFill>
              <a:latin typeface="Arial"/>
            </a:endParaRPr>
          </a:p>
        </p:txBody>
      </p:sp>
      <p:sp>
        <p:nvSpPr>
          <p:cNvPr id="45" name="テキスト ボックス 44">
            <a:extLst>
              <a:ext uri="{FF2B5EF4-FFF2-40B4-BE49-F238E27FC236}">
                <a16:creationId xmlns:a16="http://schemas.microsoft.com/office/drawing/2014/main" id="{1AC5FA30-7F2D-DF91-789B-CE5C6D5AF831}"/>
              </a:ext>
            </a:extLst>
          </p:cNvPr>
          <p:cNvSpPr txBox="1"/>
          <p:nvPr/>
        </p:nvSpPr>
        <p:spPr>
          <a:xfrm>
            <a:off x="428172" y="841606"/>
            <a:ext cx="4463143" cy="369332"/>
          </a:xfrm>
          <a:prstGeom prst="rect">
            <a:avLst/>
          </a:prstGeom>
          <a:noFill/>
        </p:spPr>
        <p:txBody>
          <a:bodyPr wrap="square">
            <a:spAutoFit/>
          </a:bodyPr>
          <a:lstStyle/>
          <a:p>
            <a:r>
              <a:rPr lang="en-AU" altLang="ja-JP" sz="1800" dirty="0">
                <a:solidFill>
                  <a:srgbClr val="000000"/>
                </a:solidFill>
                <a:latin typeface="Arial"/>
              </a:rPr>
              <a:t>C-CAT Database(June 2019 – July 2025)</a:t>
            </a:r>
            <a:endParaRPr lang="ja-JP" altLang="en-US"/>
          </a:p>
        </p:txBody>
      </p:sp>
      <p:sp>
        <p:nvSpPr>
          <p:cNvPr id="46" name="Process 6">
            <a:extLst>
              <a:ext uri="{FF2B5EF4-FFF2-40B4-BE49-F238E27FC236}">
                <a16:creationId xmlns:a16="http://schemas.microsoft.com/office/drawing/2014/main" id="{E4AD7865-F2E5-47BB-A9B2-7980F9A21316}"/>
              </a:ext>
            </a:extLst>
          </p:cNvPr>
          <p:cNvSpPr/>
          <p:nvPr/>
        </p:nvSpPr>
        <p:spPr>
          <a:xfrm>
            <a:off x="1223045" y="3141653"/>
            <a:ext cx="3272972" cy="1304841"/>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altLang="ja-JP" sz="1600" dirty="0">
                <a:solidFill>
                  <a:srgbClr val="000000"/>
                </a:solidFill>
                <a:latin typeface="Arial"/>
              </a:rPr>
              <a:t>CGP clinical presentation</a:t>
            </a:r>
          </a:p>
          <a:p>
            <a:r>
              <a:rPr lang="ja-JP" altLang="en-US" sz="1600">
                <a:solidFill>
                  <a:srgbClr val="000000"/>
                </a:solidFill>
                <a:latin typeface="Arial"/>
              </a:rPr>
              <a:t>年齢・性別・組織型・</a:t>
            </a:r>
          </a:p>
          <a:p>
            <a:r>
              <a:rPr lang="ja-JP" altLang="en-US" sz="1600">
                <a:solidFill>
                  <a:srgbClr val="000000"/>
                </a:solidFill>
                <a:latin typeface="Arial"/>
              </a:rPr>
              <a:t>パフォーマンスステータス・</a:t>
            </a:r>
          </a:p>
          <a:p>
            <a:r>
              <a:rPr lang="en-AU" altLang="ja-JP" sz="1600" dirty="0">
                <a:solidFill>
                  <a:srgbClr val="000000"/>
                </a:solidFill>
                <a:latin typeface="Arial"/>
              </a:rPr>
              <a:t>CGP</a:t>
            </a:r>
            <a:r>
              <a:rPr lang="ja-JP" altLang="en-US" sz="1600">
                <a:solidFill>
                  <a:srgbClr val="000000"/>
                </a:solidFill>
                <a:latin typeface="Arial"/>
              </a:rPr>
              <a:t>前の治療ライン数・</a:t>
            </a:r>
          </a:p>
          <a:p>
            <a:r>
              <a:rPr lang="ja-JP" altLang="en-US" sz="1600">
                <a:solidFill>
                  <a:srgbClr val="000000"/>
                </a:solidFill>
                <a:latin typeface="Arial"/>
              </a:rPr>
              <a:t>推奨治療の有無・推奨治療の実施</a:t>
            </a:r>
            <a:endParaRPr lang="en-US" altLang="ja-JP" sz="1600" dirty="0">
              <a:solidFill>
                <a:srgbClr val="000000"/>
              </a:solidFill>
              <a:latin typeface="Arial"/>
            </a:endParaRPr>
          </a:p>
        </p:txBody>
      </p:sp>
      <p:grpSp>
        <p:nvGrpSpPr>
          <p:cNvPr id="48" name="グループ化 47">
            <a:extLst>
              <a:ext uri="{FF2B5EF4-FFF2-40B4-BE49-F238E27FC236}">
                <a16:creationId xmlns:a16="http://schemas.microsoft.com/office/drawing/2014/main" id="{AAC0EABC-EF30-7635-DF9E-F729DA644D6C}"/>
              </a:ext>
            </a:extLst>
          </p:cNvPr>
          <p:cNvGrpSpPr/>
          <p:nvPr/>
        </p:nvGrpSpPr>
        <p:grpSpPr>
          <a:xfrm>
            <a:off x="5397940" y="1863186"/>
            <a:ext cx="1909547" cy="424073"/>
            <a:chOff x="2369001" y="1962678"/>
            <a:chExt cx="1909547" cy="424073"/>
          </a:xfrm>
        </p:grpSpPr>
        <p:sp>
          <p:nvSpPr>
            <p:cNvPr id="49" name="Rounded Rectangle 22">
              <a:extLst>
                <a:ext uri="{FF2B5EF4-FFF2-40B4-BE49-F238E27FC236}">
                  <a16:creationId xmlns:a16="http://schemas.microsoft.com/office/drawing/2014/main" id="{C19A31AA-F246-712E-E19D-3771843DA352}"/>
                </a:ext>
              </a:extLst>
            </p:cNvPr>
            <p:cNvSpPr/>
            <p:nvPr/>
          </p:nvSpPr>
          <p:spPr>
            <a:xfrm>
              <a:off x="2369001" y="2148058"/>
              <a:ext cx="1895716"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0" name="Rounded Rectangle 29">
              <a:extLst>
                <a:ext uri="{FF2B5EF4-FFF2-40B4-BE49-F238E27FC236}">
                  <a16:creationId xmlns:a16="http://schemas.microsoft.com/office/drawing/2014/main" id="{4033CFF3-5628-D000-822A-BE12BFE3447F}"/>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1" name="Rounded Rectangle 30">
              <a:extLst>
                <a:ext uri="{FF2B5EF4-FFF2-40B4-BE49-F238E27FC236}">
                  <a16:creationId xmlns:a16="http://schemas.microsoft.com/office/drawing/2014/main" id="{C3DAB587-D632-06AF-2517-F705DF857ACB}"/>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52" name="Process 6">
            <a:extLst>
              <a:ext uri="{FF2B5EF4-FFF2-40B4-BE49-F238E27FC236}">
                <a16:creationId xmlns:a16="http://schemas.microsoft.com/office/drawing/2014/main" id="{63B45F35-76A6-A22B-3048-28FA3E1DDBB8}"/>
              </a:ext>
            </a:extLst>
          </p:cNvPr>
          <p:cNvSpPr/>
          <p:nvPr/>
        </p:nvSpPr>
        <p:spPr>
          <a:xfrm>
            <a:off x="7707086" y="1509486"/>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solidFill>
                  <a:srgbClr val="000000"/>
                </a:solidFill>
                <a:latin typeface="Hiragino Kaku Gothic ProN W3" panose="020B0300000000000000" pitchFamily="34" charset="-128"/>
                <a:ea typeface="Hiragino Kaku Gothic ProN W3" panose="020B0300000000000000" pitchFamily="34" charset="-128"/>
              </a:rPr>
              <a:t>症例の概要</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grpSp>
        <p:nvGrpSpPr>
          <p:cNvPr id="53" name="グループ化 52">
            <a:extLst>
              <a:ext uri="{FF2B5EF4-FFF2-40B4-BE49-F238E27FC236}">
                <a16:creationId xmlns:a16="http://schemas.microsoft.com/office/drawing/2014/main" id="{BE81B717-99FD-FCBB-5486-D8A92FCD29FB}"/>
              </a:ext>
            </a:extLst>
          </p:cNvPr>
          <p:cNvGrpSpPr/>
          <p:nvPr/>
        </p:nvGrpSpPr>
        <p:grpSpPr>
          <a:xfrm rot="5400000">
            <a:off x="-383212" y="4365077"/>
            <a:ext cx="2775519" cy="424073"/>
            <a:chOff x="1515521" y="1962678"/>
            <a:chExt cx="2775519" cy="424073"/>
          </a:xfrm>
        </p:grpSpPr>
        <p:sp>
          <p:nvSpPr>
            <p:cNvPr id="54" name="Rounded Rectangle 22">
              <a:extLst>
                <a:ext uri="{FF2B5EF4-FFF2-40B4-BE49-F238E27FC236}">
                  <a16:creationId xmlns:a16="http://schemas.microsoft.com/office/drawing/2014/main" id="{608B6F61-77A2-F2DF-C047-F7EB6A406109}"/>
                </a:ext>
              </a:extLst>
            </p:cNvPr>
            <p:cNvSpPr/>
            <p:nvPr/>
          </p:nvSpPr>
          <p:spPr>
            <a:xfrm>
              <a:off x="1515521" y="2148078"/>
              <a:ext cx="277551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5" name="Rounded Rectangle 29">
              <a:extLst>
                <a:ext uri="{FF2B5EF4-FFF2-40B4-BE49-F238E27FC236}">
                  <a16:creationId xmlns:a16="http://schemas.microsoft.com/office/drawing/2014/main" id="{31825020-5026-C95C-F84A-30BE8BF0B196}"/>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56" name="Rounded Rectangle 30">
              <a:extLst>
                <a:ext uri="{FF2B5EF4-FFF2-40B4-BE49-F238E27FC236}">
                  <a16:creationId xmlns:a16="http://schemas.microsoft.com/office/drawing/2014/main" id="{F18E3776-D3E7-153D-C66E-D7C6B0934A4B}"/>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61" name="テキスト ボックス 60">
            <a:extLst>
              <a:ext uri="{FF2B5EF4-FFF2-40B4-BE49-F238E27FC236}">
                <a16:creationId xmlns:a16="http://schemas.microsoft.com/office/drawing/2014/main" id="{0DE14F59-000C-A40A-C940-8103F091E017}"/>
              </a:ext>
            </a:extLst>
          </p:cNvPr>
          <p:cNvSpPr txBox="1"/>
          <p:nvPr/>
        </p:nvSpPr>
        <p:spPr>
          <a:xfrm>
            <a:off x="486228" y="6117772"/>
            <a:ext cx="2954655" cy="369332"/>
          </a:xfrm>
          <a:prstGeom prst="rect">
            <a:avLst/>
          </a:prstGeom>
          <a:solidFill>
            <a:srgbClr val="FFFFCC"/>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欠損値があった症例は除外</a:t>
            </a:r>
          </a:p>
        </p:txBody>
      </p:sp>
      <p:sp>
        <p:nvSpPr>
          <p:cNvPr id="70" name="テキスト ボックス 69">
            <a:extLst>
              <a:ext uri="{FF2B5EF4-FFF2-40B4-BE49-F238E27FC236}">
                <a16:creationId xmlns:a16="http://schemas.microsoft.com/office/drawing/2014/main" id="{B8CFADB0-C143-C51B-AE24-C8B3879F155D}"/>
              </a:ext>
            </a:extLst>
          </p:cNvPr>
          <p:cNvSpPr txBox="1"/>
          <p:nvPr/>
        </p:nvSpPr>
        <p:spPr>
          <a:xfrm>
            <a:off x="7634515" y="1146628"/>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kumimoji="1" lang="en-US" altLang="ja-JP" sz="1600" dirty="0">
                <a:latin typeface="Hiragino Kaku Gothic ProN W3" panose="020B0300000000000000" pitchFamily="34" charset="-128"/>
                <a:ea typeface="Hiragino Kaku Gothic ProN W3" panose="020B0300000000000000" pitchFamily="34" charset="-128"/>
              </a:rPr>
              <a:t>①</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71" name="テキスト ボックス 70">
            <a:extLst>
              <a:ext uri="{FF2B5EF4-FFF2-40B4-BE49-F238E27FC236}">
                <a16:creationId xmlns:a16="http://schemas.microsoft.com/office/drawing/2014/main" id="{94FE26D5-8432-74FA-CD65-ABE757FD57C4}"/>
              </a:ext>
            </a:extLst>
          </p:cNvPr>
          <p:cNvSpPr txBox="1"/>
          <p:nvPr/>
        </p:nvSpPr>
        <p:spPr>
          <a:xfrm>
            <a:off x="7678058" y="1923142"/>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lang="en-US" altLang="ja-JP" sz="1600" dirty="0">
                <a:latin typeface="Hiragino Kaku Gothic ProN W3" panose="020B0300000000000000" pitchFamily="34" charset="-128"/>
                <a:ea typeface="Hiragino Kaku Gothic ProN W3" panose="020B0300000000000000" pitchFamily="34" charset="-128"/>
              </a:rPr>
              <a:t>②</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72" name="Process 6">
            <a:extLst>
              <a:ext uri="{FF2B5EF4-FFF2-40B4-BE49-F238E27FC236}">
                <a16:creationId xmlns:a16="http://schemas.microsoft.com/office/drawing/2014/main" id="{FFE755AB-B791-A99A-ADDD-1FFC3B3E416D}"/>
              </a:ext>
            </a:extLst>
          </p:cNvPr>
          <p:cNvSpPr/>
          <p:nvPr/>
        </p:nvSpPr>
        <p:spPr>
          <a:xfrm>
            <a:off x="7714343" y="2264229"/>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solidFill>
                  <a:srgbClr val="000000"/>
                </a:solidFill>
                <a:latin typeface="Hiragino Kaku Gothic ProN W3" panose="020B0300000000000000" pitchFamily="34" charset="-128"/>
                <a:ea typeface="Hiragino Kaku Gothic ProN W3" panose="020B0300000000000000" pitchFamily="34" charset="-128"/>
              </a:rPr>
              <a:t>組織型とエビデンスレベルの関係</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grpSp>
        <p:nvGrpSpPr>
          <p:cNvPr id="73" name="グループ化 72">
            <a:extLst>
              <a:ext uri="{FF2B5EF4-FFF2-40B4-BE49-F238E27FC236}">
                <a16:creationId xmlns:a16="http://schemas.microsoft.com/office/drawing/2014/main" id="{B9DF227D-DBE9-5806-C422-7AA84A73CBF1}"/>
              </a:ext>
            </a:extLst>
          </p:cNvPr>
          <p:cNvGrpSpPr/>
          <p:nvPr/>
        </p:nvGrpSpPr>
        <p:grpSpPr>
          <a:xfrm>
            <a:off x="4824209" y="3523250"/>
            <a:ext cx="2523199" cy="424073"/>
            <a:chOff x="1777350" y="1962678"/>
            <a:chExt cx="2523199" cy="424073"/>
          </a:xfrm>
        </p:grpSpPr>
        <p:sp>
          <p:nvSpPr>
            <p:cNvPr id="74" name="Rounded Rectangle 22">
              <a:extLst>
                <a:ext uri="{FF2B5EF4-FFF2-40B4-BE49-F238E27FC236}">
                  <a16:creationId xmlns:a16="http://schemas.microsoft.com/office/drawing/2014/main" id="{E8B6EA21-66C4-DDE3-A300-5EE6C950AB3B}"/>
                </a:ext>
              </a:extLst>
            </p:cNvPr>
            <p:cNvSpPr/>
            <p:nvPr/>
          </p:nvSpPr>
          <p:spPr>
            <a:xfrm>
              <a:off x="1777350" y="2148058"/>
              <a:ext cx="252319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75" name="Rounded Rectangle 29">
              <a:extLst>
                <a:ext uri="{FF2B5EF4-FFF2-40B4-BE49-F238E27FC236}">
                  <a16:creationId xmlns:a16="http://schemas.microsoft.com/office/drawing/2014/main" id="{E3DFE016-D3B2-496A-D0CB-F3FB9F5E1B60}"/>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76" name="Rounded Rectangle 30">
              <a:extLst>
                <a:ext uri="{FF2B5EF4-FFF2-40B4-BE49-F238E27FC236}">
                  <a16:creationId xmlns:a16="http://schemas.microsoft.com/office/drawing/2014/main" id="{1D559A9C-8F70-0232-A48A-C04BF4AC3AF1}"/>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77" name="テキスト ボックス 76">
            <a:extLst>
              <a:ext uri="{FF2B5EF4-FFF2-40B4-BE49-F238E27FC236}">
                <a16:creationId xmlns:a16="http://schemas.microsoft.com/office/drawing/2014/main" id="{5C8ABB77-F57D-0D40-7A5B-8A1876F52998}"/>
              </a:ext>
            </a:extLst>
          </p:cNvPr>
          <p:cNvSpPr txBox="1"/>
          <p:nvPr/>
        </p:nvSpPr>
        <p:spPr>
          <a:xfrm>
            <a:off x="7689781" y="2787719"/>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kumimoji="1" lang="en-US" altLang="ja-JP" sz="1600" dirty="0">
                <a:latin typeface="Hiragino Kaku Gothic ProN W3" panose="020B0300000000000000" pitchFamily="34" charset="-128"/>
                <a:ea typeface="Hiragino Kaku Gothic ProN W3" panose="020B0300000000000000" pitchFamily="34" charset="-128"/>
              </a:rPr>
              <a:t>③</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78" name="Process 6">
            <a:extLst>
              <a:ext uri="{FF2B5EF4-FFF2-40B4-BE49-F238E27FC236}">
                <a16:creationId xmlns:a16="http://schemas.microsoft.com/office/drawing/2014/main" id="{17F22388-3E42-30BD-BA09-EB30AA05EAEF}"/>
              </a:ext>
            </a:extLst>
          </p:cNvPr>
          <p:cNvSpPr/>
          <p:nvPr/>
        </p:nvSpPr>
        <p:spPr>
          <a:xfrm>
            <a:off x="7726066" y="3128806"/>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solidFill>
                  <a:srgbClr val="000000"/>
                </a:solidFill>
                <a:latin typeface="Hiragino Kaku Gothic ProN W3" panose="020B0300000000000000" pitchFamily="34" charset="-128"/>
                <a:ea typeface="Hiragino Kaku Gothic ProN W3" panose="020B0300000000000000" pitchFamily="34" charset="-128"/>
              </a:rPr>
              <a:t>CGP検査後の生存期間解析</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sp>
        <p:nvSpPr>
          <p:cNvPr id="79" name="テキスト ボックス 78">
            <a:extLst>
              <a:ext uri="{FF2B5EF4-FFF2-40B4-BE49-F238E27FC236}">
                <a16:creationId xmlns:a16="http://schemas.microsoft.com/office/drawing/2014/main" id="{C7CD1281-CBC5-44EF-4E6F-19E0BAF3864E}"/>
              </a:ext>
            </a:extLst>
          </p:cNvPr>
          <p:cNvSpPr txBox="1"/>
          <p:nvPr/>
        </p:nvSpPr>
        <p:spPr>
          <a:xfrm>
            <a:off x="5472739" y="1539138"/>
            <a:ext cx="1601721" cy="369332"/>
          </a:xfrm>
          <a:prstGeom prst="rect">
            <a:avLst/>
          </a:prstGeom>
          <a:noFill/>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n = </a:t>
            </a:r>
            <a:r>
              <a:rPr lang="en-US" altLang="ja-JP" dirty="0">
                <a:solidFill>
                  <a:srgbClr val="000000"/>
                </a:solidFill>
                <a:latin typeface="Hiragino Kaku Gothic ProN W3" panose="020B0300000000000000" pitchFamily="34" charset="-128"/>
                <a:ea typeface="Hiragino Kaku Gothic ProN W3" panose="020B0300000000000000" pitchFamily="34" charset="-128"/>
              </a:rPr>
              <a:t>101,229</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80" name="テキスト ボックス 79">
            <a:extLst>
              <a:ext uri="{FF2B5EF4-FFF2-40B4-BE49-F238E27FC236}">
                <a16:creationId xmlns:a16="http://schemas.microsoft.com/office/drawing/2014/main" id="{9C83E01B-9BAE-CF90-25AD-E0CD613DC20F}"/>
              </a:ext>
            </a:extLst>
          </p:cNvPr>
          <p:cNvSpPr txBox="1"/>
          <p:nvPr/>
        </p:nvSpPr>
        <p:spPr>
          <a:xfrm>
            <a:off x="5341943" y="3285785"/>
            <a:ext cx="1449436" cy="369332"/>
          </a:xfrm>
          <a:prstGeom prst="rect">
            <a:avLst/>
          </a:prstGeom>
          <a:noFill/>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n = 88,355</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82" name="テキスト ボックス 81">
            <a:extLst>
              <a:ext uri="{FF2B5EF4-FFF2-40B4-BE49-F238E27FC236}">
                <a16:creationId xmlns:a16="http://schemas.microsoft.com/office/drawing/2014/main" id="{7B267BF0-59D1-8B0F-E706-6A6FEA846F32}"/>
              </a:ext>
            </a:extLst>
          </p:cNvPr>
          <p:cNvSpPr txBox="1"/>
          <p:nvPr/>
        </p:nvSpPr>
        <p:spPr>
          <a:xfrm>
            <a:off x="5785762" y="1180688"/>
            <a:ext cx="1264024" cy="369332"/>
          </a:xfrm>
          <a:prstGeom prst="rect">
            <a:avLst/>
          </a:prstGeom>
          <a:noFill/>
        </p:spPr>
        <p:txBody>
          <a:bodyPr wrap="square">
            <a:spAutoFit/>
          </a:bodyPr>
          <a:lstStyle/>
          <a:p>
            <a:r>
              <a:rPr kumimoji="1" lang="ja-JP" altLang="en-US">
                <a:latin typeface="Hiragino Kaku Gothic ProN W3" panose="020B0300000000000000" pitchFamily="34" charset="-128"/>
                <a:ea typeface="Hiragino Kaku Gothic ProN W3" panose="020B0300000000000000" pitchFamily="34" charset="-128"/>
              </a:rPr>
              <a:t>解析対象 </a:t>
            </a:r>
            <a:endParaRPr lang="ja-JP" altLang="en-US"/>
          </a:p>
        </p:txBody>
      </p:sp>
      <p:grpSp>
        <p:nvGrpSpPr>
          <p:cNvPr id="83" name="グループ化 82">
            <a:extLst>
              <a:ext uri="{FF2B5EF4-FFF2-40B4-BE49-F238E27FC236}">
                <a16:creationId xmlns:a16="http://schemas.microsoft.com/office/drawing/2014/main" id="{10C5B702-5DB3-4BCF-AD38-E98F0AE63F6E}"/>
              </a:ext>
            </a:extLst>
          </p:cNvPr>
          <p:cNvGrpSpPr/>
          <p:nvPr/>
        </p:nvGrpSpPr>
        <p:grpSpPr>
          <a:xfrm>
            <a:off x="4854190" y="5153504"/>
            <a:ext cx="2523199" cy="424073"/>
            <a:chOff x="1777350" y="1962678"/>
            <a:chExt cx="2523199" cy="424073"/>
          </a:xfrm>
        </p:grpSpPr>
        <p:sp>
          <p:nvSpPr>
            <p:cNvPr id="84" name="Rounded Rectangle 22">
              <a:extLst>
                <a:ext uri="{FF2B5EF4-FFF2-40B4-BE49-F238E27FC236}">
                  <a16:creationId xmlns:a16="http://schemas.microsoft.com/office/drawing/2014/main" id="{AE702A52-9CFA-1371-31D2-FF34F44E687D}"/>
                </a:ext>
              </a:extLst>
            </p:cNvPr>
            <p:cNvSpPr/>
            <p:nvPr/>
          </p:nvSpPr>
          <p:spPr>
            <a:xfrm>
              <a:off x="1777350" y="2148058"/>
              <a:ext cx="252319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5" name="Rounded Rectangle 29">
              <a:extLst>
                <a:ext uri="{FF2B5EF4-FFF2-40B4-BE49-F238E27FC236}">
                  <a16:creationId xmlns:a16="http://schemas.microsoft.com/office/drawing/2014/main" id="{86EF4EE7-BC13-E9AD-3C4A-2467920F4287}"/>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86" name="Rounded Rectangle 30">
              <a:extLst>
                <a:ext uri="{FF2B5EF4-FFF2-40B4-BE49-F238E27FC236}">
                  <a16:creationId xmlns:a16="http://schemas.microsoft.com/office/drawing/2014/main" id="{1BFD9E88-2653-5A13-1044-8F067621FAB5}"/>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87" name="テキスト ボックス 86">
            <a:extLst>
              <a:ext uri="{FF2B5EF4-FFF2-40B4-BE49-F238E27FC236}">
                <a16:creationId xmlns:a16="http://schemas.microsoft.com/office/drawing/2014/main" id="{BF2DF144-F956-FEFC-53E3-5DDE01184878}"/>
              </a:ext>
            </a:extLst>
          </p:cNvPr>
          <p:cNvSpPr txBox="1"/>
          <p:nvPr/>
        </p:nvSpPr>
        <p:spPr>
          <a:xfrm>
            <a:off x="7698745" y="3612472"/>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lang="en-US" altLang="ja-JP" sz="1600" dirty="0">
                <a:latin typeface="Hiragino Kaku Gothic ProN W3" panose="020B0300000000000000" pitchFamily="34" charset="-128"/>
                <a:ea typeface="Hiragino Kaku Gothic ProN W3" panose="020B0300000000000000" pitchFamily="34" charset="-128"/>
              </a:rPr>
              <a:t>④</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88" name="Process 6">
            <a:extLst>
              <a:ext uri="{FF2B5EF4-FFF2-40B4-BE49-F238E27FC236}">
                <a16:creationId xmlns:a16="http://schemas.microsoft.com/office/drawing/2014/main" id="{B4B93BF5-D681-31C4-D920-D7D78F647F0B}"/>
              </a:ext>
            </a:extLst>
          </p:cNvPr>
          <p:cNvSpPr/>
          <p:nvPr/>
        </p:nvSpPr>
        <p:spPr>
          <a:xfrm>
            <a:off x="7735030" y="3953559"/>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a:solidFill>
                  <a:srgbClr val="000000"/>
                </a:solidFill>
                <a:latin typeface="Hiragino Kaku Gothic ProN W3" panose="020B0300000000000000" pitchFamily="34" charset="-128"/>
                <a:ea typeface="Hiragino Kaku Gothic ProN W3" panose="020B0300000000000000" pitchFamily="34" charset="-128"/>
              </a:rPr>
              <a:t>Cost-effectiveness analysis</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sp>
        <p:nvSpPr>
          <p:cNvPr id="89" name="テキスト ボックス 88">
            <a:extLst>
              <a:ext uri="{FF2B5EF4-FFF2-40B4-BE49-F238E27FC236}">
                <a16:creationId xmlns:a16="http://schemas.microsoft.com/office/drawing/2014/main" id="{098F6F86-9669-4980-1B20-F6E26A9CCE47}"/>
              </a:ext>
            </a:extLst>
          </p:cNvPr>
          <p:cNvSpPr txBox="1"/>
          <p:nvPr/>
        </p:nvSpPr>
        <p:spPr>
          <a:xfrm>
            <a:off x="5356493" y="4900609"/>
            <a:ext cx="1449436" cy="369332"/>
          </a:xfrm>
          <a:prstGeom prst="rect">
            <a:avLst/>
          </a:prstGeom>
          <a:noFill/>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n = </a:t>
            </a:r>
            <a:r>
              <a:rPr lang="en-US" altLang="ja-JP" dirty="0">
                <a:latin typeface="Hiragino Kaku Gothic ProN W3" panose="020B0300000000000000" pitchFamily="34" charset="-128"/>
                <a:ea typeface="Hiragino Kaku Gothic ProN W3" panose="020B0300000000000000" pitchFamily="34" charset="-128"/>
              </a:rPr>
              <a:t>81,900</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97" name="テキスト ボックス 96">
            <a:extLst>
              <a:ext uri="{FF2B5EF4-FFF2-40B4-BE49-F238E27FC236}">
                <a16:creationId xmlns:a16="http://schemas.microsoft.com/office/drawing/2014/main" id="{F2B77ADC-F5BF-C5F5-8EE7-BD6BCD8535F4}"/>
              </a:ext>
            </a:extLst>
          </p:cNvPr>
          <p:cNvSpPr txBox="1"/>
          <p:nvPr/>
        </p:nvSpPr>
        <p:spPr>
          <a:xfrm>
            <a:off x="2533338" y="4534525"/>
            <a:ext cx="394660" cy="523220"/>
          </a:xfrm>
          <a:prstGeom prst="rect">
            <a:avLst/>
          </a:prstGeom>
          <a:noFill/>
        </p:spPr>
        <p:txBody>
          <a:bodyPr wrap="none" rtlCol="0">
            <a:spAutoFit/>
          </a:bodyPr>
          <a:lstStyle/>
          <a:p>
            <a:r>
              <a:rPr kumimoji="1" lang="en-US" altLang="ja-JP" sz="2800" dirty="0"/>
              <a:t>+</a:t>
            </a:r>
            <a:endParaRPr kumimoji="1" lang="ja-JP" altLang="en-US" sz="2800"/>
          </a:p>
        </p:txBody>
      </p:sp>
      <p:grpSp>
        <p:nvGrpSpPr>
          <p:cNvPr id="98" name="グループ化 97">
            <a:extLst>
              <a:ext uri="{FF2B5EF4-FFF2-40B4-BE49-F238E27FC236}">
                <a16:creationId xmlns:a16="http://schemas.microsoft.com/office/drawing/2014/main" id="{35638C0B-9452-5ECD-0BD5-2C7974CCE87F}"/>
              </a:ext>
            </a:extLst>
          </p:cNvPr>
          <p:cNvGrpSpPr/>
          <p:nvPr/>
        </p:nvGrpSpPr>
        <p:grpSpPr>
          <a:xfrm>
            <a:off x="7537553" y="4756879"/>
            <a:ext cx="592113" cy="1146747"/>
            <a:chOff x="3844976" y="-487180"/>
            <a:chExt cx="592113" cy="1146747"/>
          </a:xfrm>
        </p:grpSpPr>
        <p:sp>
          <p:nvSpPr>
            <p:cNvPr id="99" name="中かっこ 98">
              <a:extLst>
                <a:ext uri="{FF2B5EF4-FFF2-40B4-BE49-F238E27FC236}">
                  <a16:creationId xmlns:a16="http://schemas.microsoft.com/office/drawing/2014/main" id="{34FBA787-60B7-DFC1-D317-9FCAF450F4EC}"/>
                </a:ext>
              </a:extLst>
            </p:cNvPr>
            <p:cNvSpPr/>
            <p:nvPr/>
          </p:nvSpPr>
          <p:spPr>
            <a:xfrm>
              <a:off x="3844976" y="-382249"/>
              <a:ext cx="539647" cy="1000593"/>
            </a:xfrm>
            <a:prstGeom prst="brace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100" name="正方形/長方形 99">
              <a:extLst>
                <a:ext uri="{FF2B5EF4-FFF2-40B4-BE49-F238E27FC236}">
                  <a16:creationId xmlns:a16="http://schemas.microsoft.com/office/drawing/2014/main" id="{2523BF7B-11E4-552D-95F6-1155D5A4CFDE}"/>
                </a:ext>
              </a:extLst>
            </p:cNvPr>
            <p:cNvSpPr/>
            <p:nvPr/>
          </p:nvSpPr>
          <p:spPr>
            <a:xfrm>
              <a:off x="4077325" y="-487180"/>
              <a:ext cx="359764" cy="11467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01" name="テキスト ボックス 100">
            <a:extLst>
              <a:ext uri="{FF2B5EF4-FFF2-40B4-BE49-F238E27FC236}">
                <a16:creationId xmlns:a16="http://schemas.microsoft.com/office/drawing/2014/main" id="{F3A9A65A-AE66-0544-7FBE-E0C42B107FFF}"/>
              </a:ext>
            </a:extLst>
          </p:cNvPr>
          <p:cNvSpPr txBox="1"/>
          <p:nvPr/>
        </p:nvSpPr>
        <p:spPr>
          <a:xfrm>
            <a:off x="7707269" y="4401660"/>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lang="en-US" altLang="ja-JP" sz="1600" dirty="0">
                <a:latin typeface="Hiragino Kaku Gothic ProN W3" panose="020B0300000000000000" pitchFamily="34" charset="-128"/>
                <a:ea typeface="Hiragino Kaku Gothic ProN W3" panose="020B0300000000000000" pitchFamily="34" charset="-128"/>
              </a:rPr>
              <a:t>⑤</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102" name="Process 6">
            <a:extLst>
              <a:ext uri="{FF2B5EF4-FFF2-40B4-BE49-F238E27FC236}">
                <a16:creationId xmlns:a16="http://schemas.microsoft.com/office/drawing/2014/main" id="{420C0339-FA29-FF95-464B-712679CB9ECC}"/>
              </a:ext>
            </a:extLst>
          </p:cNvPr>
          <p:cNvSpPr/>
          <p:nvPr/>
        </p:nvSpPr>
        <p:spPr>
          <a:xfrm>
            <a:off x="7743554" y="4742747"/>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solidFill>
                  <a:srgbClr val="000000"/>
                </a:solidFill>
                <a:latin typeface="Hiragino Kaku Gothic ProN W3" panose="020B0300000000000000" pitchFamily="34" charset="-128"/>
                <a:ea typeface="Hiragino Kaku Gothic ProN W3" panose="020B0300000000000000" pitchFamily="34" charset="-128"/>
              </a:rPr>
              <a:t>治療到達性を予測するノモグラム</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sp>
        <p:nvSpPr>
          <p:cNvPr id="103" name="テキスト ボックス 102">
            <a:extLst>
              <a:ext uri="{FF2B5EF4-FFF2-40B4-BE49-F238E27FC236}">
                <a16:creationId xmlns:a16="http://schemas.microsoft.com/office/drawing/2014/main" id="{59384C3F-3DC7-6393-E5A3-E08E57E6FAB7}"/>
              </a:ext>
            </a:extLst>
          </p:cNvPr>
          <p:cNvSpPr txBox="1"/>
          <p:nvPr/>
        </p:nvSpPr>
        <p:spPr>
          <a:xfrm>
            <a:off x="7716233" y="5226413"/>
            <a:ext cx="800219" cy="338554"/>
          </a:xfrm>
          <a:prstGeom prst="rect">
            <a:avLst/>
          </a:prstGeom>
          <a:noFill/>
        </p:spPr>
        <p:txBody>
          <a:bodyPr wrap="none" rtlCol="0">
            <a:spAutoFit/>
          </a:bodyPr>
          <a:lstStyle/>
          <a:p>
            <a:r>
              <a:rPr kumimoji="1" lang="ja-JP" altLang="en-US" sz="1600">
                <a:latin typeface="Hiragino Kaku Gothic ProN W3" panose="020B0300000000000000" pitchFamily="34" charset="-128"/>
                <a:ea typeface="Hiragino Kaku Gothic ProN W3" panose="020B0300000000000000" pitchFamily="34" charset="-128"/>
              </a:rPr>
              <a:t>結果</a:t>
            </a:r>
            <a:r>
              <a:rPr kumimoji="1" lang="en-US" altLang="ja-JP" sz="1600" dirty="0">
                <a:latin typeface="Hiragino Kaku Gothic ProN W3" panose="020B0300000000000000" pitchFamily="34" charset="-128"/>
                <a:ea typeface="Hiragino Kaku Gothic ProN W3" panose="020B0300000000000000" pitchFamily="34" charset="-128"/>
              </a:rPr>
              <a:t>⑥</a:t>
            </a:r>
            <a:endParaRPr kumimoji="1" lang="ja-JP" altLang="en-US" sz="1600">
              <a:latin typeface="Hiragino Kaku Gothic ProN W3" panose="020B0300000000000000" pitchFamily="34" charset="-128"/>
              <a:ea typeface="Hiragino Kaku Gothic ProN W3" panose="020B0300000000000000" pitchFamily="34" charset="-128"/>
            </a:endParaRPr>
          </a:p>
        </p:txBody>
      </p:sp>
      <p:sp>
        <p:nvSpPr>
          <p:cNvPr id="104" name="Process 6">
            <a:extLst>
              <a:ext uri="{FF2B5EF4-FFF2-40B4-BE49-F238E27FC236}">
                <a16:creationId xmlns:a16="http://schemas.microsoft.com/office/drawing/2014/main" id="{63FB0B0F-1D4C-84D3-A5F3-24D71D41E662}"/>
              </a:ext>
            </a:extLst>
          </p:cNvPr>
          <p:cNvSpPr/>
          <p:nvPr/>
        </p:nvSpPr>
        <p:spPr>
          <a:xfrm>
            <a:off x="7752518" y="5567500"/>
            <a:ext cx="4296229" cy="341080"/>
          </a:xfrm>
          <a:prstGeom prst="flowChartProcess">
            <a:avLst/>
          </a:prstGeom>
          <a:solidFill>
            <a:srgbClr val="F2F2F2"/>
          </a:solidFill>
        </p:spPr>
        <p:style>
          <a:lnRef idx="1">
            <a:schemeClr val="accent1"/>
          </a:lnRef>
          <a:fillRef idx="3">
            <a:schemeClr val="accent1"/>
          </a:fillRef>
          <a:effectRef idx="2">
            <a:schemeClr val="accent1"/>
          </a:effectRef>
          <a:fontRef idx="minor">
            <a:schemeClr val="lt1"/>
          </a:fontRef>
        </p:style>
        <p:txBody>
          <a:bodyPr rtlCol="0" anchor="ctr"/>
          <a:lstStyle/>
          <a:p>
            <a:r>
              <a:rPr lang="en-US" sz="1600" dirty="0" err="1">
                <a:solidFill>
                  <a:srgbClr val="000000"/>
                </a:solidFill>
                <a:latin typeface="Hiragino Kaku Gothic ProN W3" panose="020B0300000000000000" pitchFamily="34" charset="-128"/>
                <a:ea typeface="Hiragino Kaku Gothic ProN W3" panose="020B0300000000000000" pitchFamily="34" charset="-128"/>
              </a:rPr>
              <a:t>有用性評価：Decision</a:t>
            </a:r>
            <a:r>
              <a:rPr lang="ja-JP" altLang="en-US" sz="1600">
                <a:solidFill>
                  <a:srgbClr val="000000"/>
                </a:solidFill>
                <a:latin typeface="Hiragino Kaku Gothic ProN W3" panose="020B0300000000000000" pitchFamily="34" charset="-128"/>
                <a:ea typeface="Hiragino Kaku Gothic ProN W3" panose="020B0300000000000000" pitchFamily="34" charset="-128"/>
              </a:rPr>
              <a:t> </a:t>
            </a:r>
            <a:r>
              <a:rPr lang="en-US" altLang="ja-JP" sz="1600" dirty="0">
                <a:solidFill>
                  <a:srgbClr val="000000"/>
                </a:solidFill>
                <a:latin typeface="Hiragino Kaku Gothic ProN W3" panose="020B0300000000000000" pitchFamily="34" charset="-128"/>
                <a:ea typeface="Hiragino Kaku Gothic ProN W3" panose="020B0300000000000000" pitchFamily="34" charset="-128"/>
              </a:rPr>
              <a:t>curve</a:t>
            </a:r>
            <a:r>
              <a:rPr lang="en-US" sz="1600" dirty="0">
                <a:solidFill>
                  <a:srgbClr val="000000"/>
                </a:solidFill>
                <a:latin typeface="Hiragino Kaku Gothic ProN W3" panose="020B0300000000000000" pitchFamily="34" charset="-128"/>
                <a:ea typeface="Hiragino Kaku Gothic ProN W3" panose="020B0300000000000000" pitchFamily="34" charset="-128"/>
              </a:rPr>
              <a:t> analysis</a:t>
            </a:r>
            <a:endParaRPr sz="1600" dirty="0">
              <a:solidFill>
                <a:srgbClr val="000000"/>
              </a:solidFill>
              <a:latin typeface="Hiragino Kaku Gothic ProN W3" panose="020B0300000000000000" pitchFamily="34" charset="-128"/>
              <a:ea typeface="Hiragino Kaku Gothic ProN W3" panose="020B0300000000000000" pitchFamily="34" charset="-128"/>
            </a:endParaRPr>
          </a:p>
        </p:txBody>
      </p:sp>
    </p:spTree>
    <p:extLst>
      <p:ext uri="{BB962C8B-B14F-4D97-AF65-F5344CB8AC3E}">
        <p14:creationId xmlns:p14="http://schemas.microsoft.com/office/powerpoint/2010/main" val="2361085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4CFB2-B9EC-D0D0-F623-AD625AC17D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20FB91-7F7F-DAC1-A896-D8757980BB97}"/>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①</a:t>
            </a:r>
            <a:r>
              <a:rPr lang="ja-JP" altLang="en-US" sz="2800" b="1">
                <a:latin typeface="Hiragino Kaku Gothic ProN W6" panose="020B0300000000000000" pitchFamily="34" charset="-128"/>
                <a:ea typeface="Hiragino Kaku Gothic ProN W6" panose="020B0300000000000000" pitchFamily="34" charset="-128"/>
              </a:rPr>
              <a:t> 対象の概要</a:t>
            </a:r>
          </a:p>
        </p:txBody>
      </p:sp>
      <p:cxnSp>
        <p:nvCxnSpPr>
          <p:cNvPr id="6" name="Straight Connector 5">
            <a:extLst>
              <a:ext uri="{FF2B5EF4-FFF2-40B4-BE49-F238E27FC236}">
                <a16:creationId xmlns:a16="http://schemas.microsoft.com/office/drawing/2014/main" id="{769568F9-159E-FB2F-337A-6FAE405DFE0F}"/>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457CB659-3C83-859E-C504-811CABDBF3D5}"/>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8</a:t>
            </a:fld>
            <a:endParaRPr lang="ja-JP" altLang="en-US"/>
          </a:p>
        </p:txBody>
      </p:sp>
      <p:graphicFrame>
        <p:nvGraphicFramePr>
          <p:cNvPr id="5" name="表 4">
            <a:extLst>
              <a:ext uri="{FF2B5EF4-FFF2-40B4-BE49-F238E27FC236}">
                <a16:creationId xmlns:a16="http://schemas.microsoft.com/office/drawing/2014/main" id="{EE5B755C-7BE1-0947-B8A2-A4A8B73282E6}"/>
              </a:ext>
            </a:extLst>
          </p:cNvPr>
          <p:cNvGraphicFramePr>
            <a:graphicFrameLocks noGrp="1"/>
          </p:cNvGraphicFramePr>
          <p:nvPr>
            <p:extLst>
              <p:ext uri="{D42A27DB-BD31-4B8C-83A1-F6EECF244321}">
                <p14:modId xmlns:p14="http://schemas.microsoft.com/office/powerpoint/2010/main" val="233760206"/>
              </p:ext>
            </p:extLst>
          </p:nvPr>
        </p:nvGraphicFramePr>
        <p:xfrm>
          <a:off x="869319" y="790980"/>
          <a:ext cx="7504693" cy="6005118"/>
        </p:xfrm>
        <a:graphic>
          <a:graphicData uri="http://schemas.openxmlformats.org/drawingml/2006/table">
            <a:tbl>
              <a:tblPr/>
              <a:tblGrid>
                <a:gridCol w="2173569">
                  <a:extLst>
                    <a:ext uri="{9D8B030D-6E8A-4147-A177-3AD203B41FA5}">
                      <a16:colId xmlns:a16="http://schemas.microsoft.com/office/drawing/2014/main" val="1655421631"/>
                    </a:ext>
                  </a:extLst>
                </a:gridCol>
                <a:gridCol w="1078302">
                  <a:extLst>
                    <a:ext uri="{9D8B030D-6E8A-4147-A177-3AD203B41FA5}">
                      <a16:colId xmlns:a16="http://schemas.microsoft.com/office/drawing/2014/main" val="3314032364"/>
                    </a:ext>
                  </a:extLst>
                </a:gridCol>
                <a:gridCol w="500332">
                  <a:extLst>
                    <a:ext uri="{9D8B030D-6E8A-4147-A177-3AD203B41FA5}">
                      <a16:colId xmlns:a16="http://schemas.microsoft.com/office/drawing/2014/main" val="3253721040"/>
                    </a:ext>
                  </a:extLst>
                </a:gridCol>
                <a:gridCol w="2863969">
                  <a:extLst>
                    <a:ext uri="{9D8B030D-6E8A-4147-A177-3AD203B41FA5}">
                      <a16:colId xmlns:a16="http://schemas.microsoft.com/office/drawing/2014/main" val="4278735010"/>
                    </a:ext>
                  </a:extLst>
                </a:gridCol>
                <a:gridCol w="888521">
                  <a:extLst>
                    <a:ext uri="{9D8B030D-6E8A-4147-A177-3AD203B41FA5}">
                      <a16:colId xmlns:a16="http://schemas.microsoft.com/office/drawing/2014/main" val="2247564158"/>
                    </a:ext>
                  </a:extLst>
                </a:gridCol>
              </a:tblGrid>
              <a:tr h="121231">
                <a:tc>
                  <a:txBody>
                    <a:bodyPr/>
                    <a:lstStyle/>
                    <a:p>
                      <a:pPr algn="l" fontAlgn="ctr">
                        <a:buNone/>
                      </a:pPr>
                      <a:r>
                        <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Characteristic</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N = 101,229</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1"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1"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5595247"/>
                  </a:ext>
                </a:extLst>
              </a:tr>
              <a:tr h="115458">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腫瘍の発生部位</a:t>
                      </a:r>
                      <a:r>
                        <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(OncoTree)</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ECOG Performance status</a:t>
                      </a: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91112330"/>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Bowel</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16,342</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0</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59,384</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10720855"/>
                  </a:ext>
                </a:extLst>
              </a:tr>
              <a:tr h="0">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Pancreas</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16,057</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35,109</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06693115"/>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Biliary</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8,889</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3,211</a:t>
                      </a:r>
                      <a:endPar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2262365"/>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Breast</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7,940</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3</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583</a:t>
                      </a:r>
                      <a:endPar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62566079"/>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Prostate</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6,088</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4</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105</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4796568"/>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Stomach</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6,062</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Unknown</a:t>
                      </a: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2,837</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5052982"/>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Lung</a:t>
                      </a:r>
                    </a:p>
                  </a:txBody>
                  <a:tcPr marL="4330" marR="4330" marT="4330"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000000"/>
                          </a:solidFill>
                          <a:effectLst/>
                          <a:latin typeface="Hiragino Kaku Gothic ProN W3" panose="020B0300000000000000" pitchFamily="34" charset="-128"/>
                          <a:ea typeface="Hiragino Kaku Gothic ProN W3" panose="020B0300000000000000" pitchFamily="34" charset="-128"/>
                        </a:rPr>
                        <a:t>6,052</a:t>
                      </a:r>
                    </a:p>
                  </a:txBody>
                  <a:tcPr marL="4330" marR="4330" marT="4330"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リンパ節転移</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20252383"/>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Ovary</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5,395</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62,729</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9507922"/>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Soft tissue</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3,877</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38,500</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917509"/>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Uterus</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3,345</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脳転移</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598636"/>
                  </a:ext>
                </a:extLst>
              </a:tr>
              <a:tr h="115458">
                <a:tc>
                  <a:txBody>
                    <a:bodyPr/>
                    <a:lstStyle/>
                    <a:p>
                      <a:pPr algn="l" fontAlgn="ctr">
                        <a:buNone/>
                      </a:pPr>
                      <a:r>
                        <a:rPr lang="en-AU"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    Others</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000000"/>
                          </a:solidFill>
                          <a:effectLst/>
                          <a:latin typeface="Hiragino Kaku Gothic ProN W3" panose="020B0300000000000000" pitchFamily="34" charset="-128"/>
                          <a:ea typeface="Hiragino Kaku Gothic ProN W3" panose="020B0300000000000000" pitchFamily="34" charset="-128"/>
                        </a:rPr>
                        <a:t>21,182</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97,757</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4806137"/>
                  </a:ext>
                </a:extLst>
              </a:tr>
              <a:tr h="115458">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性別</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3,472</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9173511"/>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女性</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50,790</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肺転移</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523271393"/>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男性</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50,434</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72,530</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34058053"/>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Unknown</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5</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28,699</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21945684"/>
                  </a:ext>
                </a:extLst>
              </a:tr>
              <a:tr h="115458">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年齢</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骨転移</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816222"/>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Mean (SD)</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61.7 (14.1)</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83,122</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73467384"/>
                  </a:ext>
                </a:extLst>
              </a:tr>
              <a:tr h="115458">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喫煙歴</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18,107</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30085647"/>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51,599</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肝転移</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36422052"/>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43,943</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68,353</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886988"/>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Unknown</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5,687</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altLang="ja-JP"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32,876</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11716001"/>
                  </a:ext>
                </a:extLst>
              </a:tr>
              <a:tr h="115458">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アルコール多飲歴</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gridSpan="2">
                  <a:txBody>
                    <a:bodyPr/>
                    <a:lstStyle/>
                    <a:p>
                      <a:pPr algn="l" fontAlgn="ctr">
                        <a:buNone/>
                      </a:pPr>
                      <a:r>
                        <a:rPr lang="en-AU" sz="1200" b="1"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遺伝子変異に基づく推奨治療あり</a:t>
                      </a:r>
                      <a:endParaRPr lang="en-AU" sz="1200" b="1"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616482083"/>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77,338</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62,391</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50722062"/>
                  </a:ext>
                </a:extLst>
              </a:tr>
              <a:tr h="11545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11,626</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38,838</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2286009"/>
                  </a:ext>
                </a:extLst>
              </a:tr>
              <a:tr h="201608">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Unknown</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12,265</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gridSpan="2">
                  <a:txBody>
                    <a:bodyPr/>
                    <a:lstStyle/>
                    <a:p>
                      <a:pPr algn="l" fontAlgn="ctr">
                        <a:buNone/>
                      </a:pPr>
                      <a:r>
                        <a:rPr lang="en-AU" sz="1200" b="1"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推奨治療の実施</a:t>
                      </a:r>
                      <a:endParaRPr lang="en-AU" sz="1200" b="1"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kumimoji="1" lang="ja-JP" altLang="en-US"/>
                    </a:p>
                  </a:txBody>
                  <a:tcPr/>
                </a:tc>
                <a:extLst>
                  <a:ext uri="{0D108BD9-81ED-4DB2-BD59-A6C34878D82A}">
                    <a16:rowId xmlns:a16="http://schemas.microsoft.com/office/drawing/2014/main" val="1354063158"/>
                  </a:ext>
                </a:extLst>
              </a:tr>
              <a:tr h="121231">
                <a:tc>
                  <a:txBody>
                    <a:bodyPr/>
                    <a:lstStyle/>
                    <a:p>
                      <a:pPr algn="l" fontAlgn="ctr">
                        <a:buNone/>
                      </a:pPr>
                      <a:r>
                        <a:rPr lang="en-AU" sz="1200" b="1" i="0" u="none" strike="noStrike" dirty="0" err="1">
                          <a:solidFill>
                            <a:srgbClr val="333333"/>
                          </a:solidFill>
                          <a:effectLst/>
                          <a:latin typeface="Hiragino Kaku Gothic ProN W3" panose="020B0300000000000000" pitchFamily="34" charset="-128"/>
                          <a:ea typeface="Hiragino Kaku Gothic ProN W3" panose="020B0300000000000000" pitchFamily="34" charset="-128"/>
                        </a:rPr>
                        <a:t>CGP前治療ライン数</a:t>
                      </a:r>
                      <a:endParaRPr lang="en-AU" sz="1200" b="1"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ja-JP" altLang="en-US" sz="1200" b="0" i="0" u="none" strike="noStrike">
                          <a:solidFill>
                            <a:srgbClr val="333333"/>
                          </a:solidFill>
                          <a:effectLst/>
                          <a:latin typeface="Hiragino Kaku Gothic ProN W3" panose="020B0300000000000000" pitchFamily="34" charset="-128"/>
                          <a:ea typeface="Hiragino Kaku Gothic ProN W3" panose="020B0300000000000000" pitchFamily="34" charset="-128"/>
                        </a:rPr>
                        <a:t>　</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なし</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93,835</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03528595"/>
                  </a:ext>
                </a:extLst>
              </a:tr>
              <a:tr h="121231">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0</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28,784</a:t>
                      </a: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a:noFill/>
                    </a:lnB>
                    <a:lnTlToBr w="12700" cmpd="sng">
                      <a:noFill/>
                      <a:prstDash val="solid"/>
                    </a:lnTlToBr>
                    <a:lnBlToTr w="12700" cmpd="sng">
                      <a:noFill/>
                      <a:prstDash val="solid"/>
                    </a:lnBlToTr>
                    <a:noFill/>
                  </a:tcPr>
                </a:tc>
                <a:tc>
                  <a:txBody>
                    <a:bodyPr/>
                    <a:lstStyle/>
                    <a:p>
                      <a:pPr algn="l" fontAlgn="ctr">
                        <a:buNone/>
                      </a:pPr>
                      <a:r>
                        <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    </a:t>
                      </a:r>
                      <a:r>
                        <a:rPr lang="en-AU" sz="1200" b="0" i="0" u="none" strike="noStrike" dirty="0" err="1">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あり</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r>
                        <a:rPr lang="en-US" altLang="ja-JP"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rPr>
                        <a:t>7,394</a:t>
                      </a:r>
                      <a:endParaRPr lang="en-AU" sz="1200" b="0" i="0" u="none" strike="noStrike" dirty="0">
                        <a:solidFill>
                          <a:srgbClr val="333333"/>
                        </a:solidFill>
                        <a:effectLst/>
                        <a:highlight>
                          <a:srgbClr val="FFFF00"/>
                        </a:highligh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1059393"/>
                  </a:ext>
                </a:extLst>
              </a:tr>
              <a:tr h="121231">
                <a:tc>
                  <a:txBody>
                    <a:bodyPr/>
                    <a:lstStyle/>
                    <a:p>
                      <a:pPr algn="l" fontAlgn="ctr">
                        <a:buNone/>
                      </a:pPr>
                      <a:r>
                        <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1</a:t>
                      </a: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24,607</a:t>
                      </a: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24773436"/>
                  </a:ext>
                </a:extLst>
              </a:tr>
              <a:tr h="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AU"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2</a:t>
                      </a: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19,760</a:t>
                      </a: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61367598"/>
                  </a:ext>
                </a:extLst>
              </a:tr>
              <a:tr h="121231">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AU"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    3~</a:t>
                      </a:r>
                    </a:p>
                  </a:txBody>
                  <a:tcPr marL="4330" marR="4330" marT="4330"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fontAlgn="ctr">
                        <a:buNone/>
                      </a:pPr>
                      <a:r>
                        <a:rPr lang="en-US" altLang="ja-JP"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rPr>
                        <a:t>28,078</a:t>
                      </a:r>
                    </a:p>
                  </a:txBody>
                  <a:tcPr marL="4330" marR="4330" marT="4330"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ja-JP" altLang="en-US" sz="1200" b="0" i="0" u="none" strike="noStrike">
                        <a:solidFill>
                          <a:srgbClr val="000000"/>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ctr">
                        <a:buNone/>
                      </a:pPr>
                      <a:endParaRPr lang="en-AU" sz="1200" b="0" i="0" u="none" strike="noStrike" dirty="0">
                        <a:solidFill>
                          <a:srgbClr val="333333"/>
                        </a:solidFill>
                        <a:effectLst/>
                        <a:latin typeface="Hiragino Kaku Gothic ProN W3" panose="020B0300000000000000" pitchFamily="34" charset="-128"/>
                        <a:ea typeface="Hiragino Kaku Gothic ProN W3" panose="020B0300000000000000" pitchFamily="34" charset="-128"/>
                      </a:endParaRPr>
                    </a:p>
                  </a:txBody>
                  <a:tcPr marL="4330" marR="4330" marT="4330" marB="0" anchor="ctr">
                    <a:lnL>
                      <a:noFill/>
                    </a:lnL>
                    <a:lnR>
                      <a:noFill/>
                    </a:lnR>
                    <a:lnT w="63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81207779"/>
                  </a:ext>
                </a:extLst>
              </a:tr>
            </a:tbl>
          </a:graphicData>
        </a:graphic>
      </p:graphicFrame>
      <p:sp>
        <p:nvSpPr>
          <p:cNvPr id="8" name="テキスト ボックス 7">
            <a:extLst>
              <a:ext uri="{FF2B5EF4-FFF2-40B4-BE49-F238E27FC236}">
                <a16:creationId xmlns:a16="http://schemas.microsoft.com/office/drawing/2014/main" id="{7F019609-7F3F-3CB5-6E49-44D9C72376F5}"/>
              </a:ext>
            </a:extLst>
          </p:cNvPr>
          <p:cNvSpPr txBox="1"/>
          <p:nvPr/>
        </p:nvSpPr>
        <p:spPr>
          <a:xfrm>
            <a:off x="8653767" y="3907552"/>
            <a:ext cx="3191637" cy="2585323"/>
          </a:xfrm>
          <a:prstGeom prst="rect">
            <a:avLst/>
          </a:prstGeom>
          <a:solidFill>
            <a:schemeClr val="accent5">
              <a:lumMod val="20000"/>
              <a:lumOff val="80000"/>
            </a:schemeClr>
          </a:solidFill>
          <a:ln>
            <a:solidFill>
              <a:schemeClr val="tx1"/>
            </a:solidFill>
          </a:ln>
        </p:spPr>
        <p:txBody>
          <a:bodyPr wrap="squar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検査で推奨治療が</a:t>
            </a:r>
            <a:r>
              <a:rPr lang="ja-JP" altLang="en-US">
                <a:latin typeface="Hiragino Kaku Gothic ProN W3" panose="020B0300000000000000" pitchFamily="34" charset="-128"/>
                <a:ea typeface="Hiragino Kaku Gothic ProN W3" panose="020B0300000000000000" pitchFamily="34" charset="-128"/>
              </a:rPr>
              <a:t>提案</a:t>
            </a:r>
            <a:r>
              <a:rPr kumimoji="1" lang="ja-JP" altLang="en-US">
                <a:latin typeface="Hiragino Kaku Gothic ProN W3" panose="020B0300000000000000" pitchFamily="34" charset="-128"/>
                <a:ea typeface="Hiragino Kaku Gothic ProN W3" panose="020B0300000000000000" pitchFamily="34" charset="-128"/>
              </a:rPr>
              <a:t>された割合は</a:t>
            </a:r>
            <a:r>
              <a:rPr kumimoji="1" lang="en-US" altLang="ja-JP" dirty="0">
                <a:latin typeface="Hiragino Kaku Gothic ProN W3" panose="020B0300000000000000" pitchFamily="34" charset="-128"/>
                <a:ea typeface="Hiragino Kaku Gothic ProN W3" panose="020B0300000000000000" pitchFamily="34" charset="-128"/>
              </a:rPr>
              <a:t> 38.4%</a:t>
            </a:r>
          </a:p>
          <a:p>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検査後に推奨治療</a:t>
            </a:r>
            <a:r>
              <a:rPr lang="ja-JP" altLang="en-US">
                <a:latin typeface="Hiragino Kaku Gothic ProN W3" panose="020B0300000000000000" pitchFamily="34" charset="-128"/>
                <a:ea typeface="Hiragino Kaku Gothic ProN W3" panose="020B0300000000000000" pitchFamily="34" charset="-128"/>
              </a:rPr>
              <a:t>を実施</a:t>
            </a:r>
            <a:r>
              <a:rPr kumimoji="1" lang="ja-JP" altLang="en-US">
                <a:latin typeface="Hiragino Kaku Gothic ProN W3" panose="020B0300000000000000" pitchFamily="34" charset="-128"/>
                <a:ea typeface="Hiragino Kaku Gothic ProN W3" panose="020B0300000000000000" pitchFamily="34" charset="-128"/>
              </a:rPr>
              <a:t>した割合は </a:t>
            </a:r>
            <a:r>
              <a:rPr lang="en-US" altLang="ja-JP" dirty="0">
                <a:latin typeface="Hiragino Kaku Gothic ProN W3" panose="020B0300000000000000" pitchFamily="34" charset="-128"/>
                <a:ea typeface="Hiragino Kaku Gothic ProN W3" panose="020B0300000000000000" pitchFamily="34" charset="-128"/>
              </a:rPr>
              <a:t>7</a:t>
            </a:r>
            <a:r>
              <a:rPr kumimoji="1" lang="en-US" altLang="ja-JP" dirty="0">
                <a:latin typeface="Hiragino Kaku Gothic ProN W3" panose="020B0300000000000000" pitchFamily="34" charset="-128"/>
                <a:ea typeface="Hiragino Kaku Gothic ProN W3" panose="020B0300000000000000" pitchFamily="34" charset="-128"/>
              </a:rPr>
              <a:t>.3%</a:t>
            </a:r>
          </a:p>
          <a:p>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死亡および打ち切りを競合リスクとして扱った場合の累積推奨治療実施率は</a:t>
            </a:r>
            <a:r>
              <a:rPr kumimoji="1" lang="en-US" altLang="ja-JP" dirty="0">
                <a:latin typeface="Hiragino Kaku Gothic ProN W3" panose="020B0300000000000000" pitchFamily="34" charset="-128"/>
                <a:ea typeface="Hiragino Kaku Gothic ProN W3" panose="020B0300000000000000" pitchFamily="34" charset="-128"/>
              </a:rPr>
              <a:t>11.1%</a:t>
            </a:r>
            <a:r>
              <a:rPr kumimoji="1" lang="ja-JP" altLang="en-US">
                <a:latin typeface="Hiragino Kaku Gothic ProN W3" panose="020B0300000000000000" pitchFamily="34" charset="-128"/>
                <a:ea typeface="Hiragino Kaku Gothic ProN W3" panose="020B0300000000000000" pitchFamily="34" charset="-128"/>
              </a:rPr>
              <a:t>と推定された。</a:t>
            </a:r>
          </a:p>
        </p:txBody>
      </p:sp>
    </p:spTree>
    <p:extLst>
      <p:ext uri="{BB962C8B-B14F-4D97-AF65-F5344CB8AC3E}">
        <p14:creationId xmlns:p14="http://schemas.microsoft.com/office/powerpoint/2010/main" val="210528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A7065-2966-5CB5-3F3F-24C71DFD47F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A22E4D6-98C0-C011-365A-51E7B609576C}"/>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②</a:t>
            </a:r>
            <a:r>
              <a:rPr lang="ja-JP" altLang="en-US" sz="2800" b="1">
                <a:latin typeface="Hiragino Kaku Gothic ProN W6" panose="020B0300000000000000" pitchFamily="34" charset="-128"/>
                <a:ea typeface="Hiragino Kaku Gothic ProN W6" panose="020B0300000000000000" pitchFamily="34" charset="-128"/>
              </a:rPr>
              <a:t> 組織型とエビデンスレベルの関係</a:t>
            </a:r>
          </a:p>
        </p:txBody>
      </p:sp>
      <p:cxnSp>
        <p:nvCxnSpPr>
          <p:cNvPr id="6" name="Straight Connector 5">
            <a:extLst>
              <a:ext uri="{FF2B5EF4-FFF2-40B4-BE49-F238E27FC236}">
                <a16:creationId xmlns:a16="http://schemas.microsoft.com/office/drawing/2014/main" id="{A49EF675-FCDF-5378-9A3D-4429F5330B05}"/>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E31C0214-00FF-4B29-45CD-ADA18AED4F68}"/>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9</a:t>
            </a:fld>
            <a:endParaRPr lang="ja-JP" altLang="en-US"/>
          </a:p>
        </p:txBody>
      </p:sp>
      <p:pic>
        <p:nvPicPr>
          <p:cNvPr id="2" name="図 1">
            <a:extLst>
              <a:ext uri="{FF2B5EF4-FFF2-40B4-BE49-F238E27FC236}">
                <a16:creationId xmlns:a16="http://schemas.microsoft.com/office/drawing/2014/main" id="{44529145-BD0E-1EAC-6BC8-0866D1E2382A}"/>
              </a:ext>
            </a:extLst>
          </p:cNvPr>
          <p:cNvPicPr>
            <a:picLocks noChangeAspect="1"/>
          </p:cNvPicPr>
          <p:nvPr/>
        </p:nvPicPr>
        <p:blipFill>
          <a:blip r:embed="rId2"/>
          <a:stretch>
            <a:fillRect/>
          </a:stretch>
        </p:blipFill>
        <p:spPr>
          <a:xfrm>
            <a:off x="137885" y="979715"/>
            <a:ext cx="9089184" cy="5791199"/>
          </a:xfrm>
          <a:prstGeom prst="rect">
            <a:avLst/>
          </a:prstGeom>
        </p:spPr>
      </p:pic>
      <p:sp>
        <p:nvSpPr>
          <p:cNvPr id="3" name="テキスト ボックス 2">
            <a:extLst>
              <a:ext uri="{FF2B5EF4-FFF2-40B4-BE49-F238E27FC236}">
                <a16:creationId xmlns:a16="http://schemas.microsoft.com/office/drawing/2014/main" id="{747AEC62-CC59-3C77-A512-C2F8004DAB74}"/>
              </a:ext>
            </a:extLst>
          </p:cNvPr>
          <p:cNvSpPr txBox="1"/>
          <p:nvPr/>
        </p:nvSpPr>
        <p:spPr>
          <a:xfrm>
            <a:off x="6574970" y="718457"/>
            <a:ext cx="877163"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症例数</a:t>
            </a:r>
          </a:p>
        </p:txBody>
      </p:sp>
      <p:sp>
        <p:nvSpPr>
          <p:cNvPr id="7" name="テキスト ボックス 6">
            <a:extLst>
              <a:ext uri="{FF2B5EF4-FFF2-40B4-BE49-F238E27FC236}">
                <a16:creationId xmlns:a16="http://schemas.microsoft.com/office/drawing/2014/main" id="{29CBD8A1-2CB1-0D00-7AF2-86E2DECF90F9}"/>
              </a:ext>
            </a:extLst>
          </p:cNvPr>
          <p:cNvSpPr txBox="1"/>
          <p:nvPr/>
        </p:nvSpPr>
        <p:spPr>
          <a:xfrm>
            <a:off x="7932058" y="4654480"/>
            <a:ext cx="4100286" cy="1754326"/>
          </a:xfrm>
          <a:prstGeom prst="rect">
            <a:avLst/>
          </a:prstGeom>
          <a:solidFill>
            <a:schemeClr val="accent5">
              <a:lumMod val="20000"/>
              <a:lumOff val="80000"/>
            </a:schemeClr>
          </a:solidFill>
          <a:ln>
            <a:solidFill>
              <a:schemeClr val="tx1"/>
            </a:solidFill>
          </a:ln>
        </p:spPr>
        <p:txBody>
          <a:bodyPr wrap="square" rtlCol="0">
            <a:spAutoFit/>
          </a:bodyPr>
          <a:lstStyle/>
          <a:p>
            <a:r>
              <a:rPr kumimoji="1" lang="ja-JP" altLang="en-US">
                <a:latin typeface="Hiragino Kaku Gothic ProN W3" panose="020B0300000000000000" pitchFamily="34" charset="-128"/>
                <a:ea typeface="Hiragino Kaku Gothic ProN W3" panose="020B0300000000000000" pitchFamily="34" charset="-128"/>
              </a:rPr>
              <a:t>腫瘍の組織型によって、</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検出される変異のエビデンスレベルは大きく異なっていた。</a:t>
            </a:r>
            <a:endParaRPr kumimoji="1" lang="en-US" altLang="ja-JP" dirty="0">
              <a:latin typeface="Hiragino Kaku Gothic ProN W3" panose="020B0300000000000000" pitchFamily="34" charset="-128"/>
              <a:ea typeface="Hiragino Kaku Gothic ProN W3" panose="020B0300000000000000" pitchFamily="34" charset="-128"/>
            </a:endParaRPr>
          </a:p>
          <a:p>
            <a:br>
              <a:rPr lang="en-US" altLang="ja-JP" dirty="0">
                <a:latin typeface="Hiragino Kaku Gothic ProN W3" panose="020B0300000000000000" pitchFamily="34" charset="-128"/>
                <a:ea typeface="Hiragino Kaku Gothic ProN W3" panose="020B0300000000000000" pitchFamily="34" charset="-128"/>
              </a:rPr>
            </a:br>
            <a:r>
              <a:rPr lang="ja-JP" altLang="en-US">
                <a:latin typeface="Hiragino Kaku Gothic ProN W3" panose="020B0300000000000000" pitchFamily="34" charset="-128"/>
                <a:ea typeface="Hiragino Kaku Gothic ProN W3" panose="020B0300000000000000" pitchFamily="34" charset="-128"/>
              </a:rPr>
              <a:t>エビデンスレベル</a:t>
            </a:r>
            <a:r>
              <a:rPr lang="en-US" altLang="ja-JP" dirty="0">
                <a:latin typeface="Hiragino Kaku Gothic ProN W3" panose="020B0300000000000000" pitchFamily="34" charset="-128"/>
                <a:ea typeface="Hiragino Kaku Gothic ProN W3" panose="020B0300000000000000" pitchFamily="34" charset="-128"/>
              </a:rPr>
              <a:t>A/B</a:t>
            </a:r>
            <a:r>
              <a:rPr lang="ja-JP" altLang="en-US">
                <a:latin typeface="Hiragino Kaku Gothic ProN W3" panose="020B0300000000000000" pitchFamily="34" charset="-128"/>
                <a:ea typeface="Hiragino Kaku Gothic ProN W3" panose="020B0300000000000000" pitchFamily="34" charset="-128"/>
              </a:rPr>
              <a:t>が検出された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患者の割合は</a:t>
            </a:r>
            <a:r>
              <a:rPr lang="en-US" altLang="ja-JP" dirty="0">
                <a:latin typeface="Hiragino Kaku Gothic ProN W3" panose="020B0300000000000000" pitchFamily="34" charset="-128"/>
                <a:ea typeface="Hiragino Kaku Gothic ProN W3" panose="020B0300000000000000" pitchFamily="34" charset="-128"/>
              </a:rPr>
              <a:t>3〜70</a:t>
            </a:r>
            <a:r>
              <a:rPr lang="ja-JP" altLang="en-US">
                <a:latin typeface="Hiragino Kaku Gothic ProN W3" panose="020B0300000000000000" pitchFamily="34" charset="-128"/>
                <a:ea typeface="Hiragino Kaku Gothic ProN W3" panose="020B0300000000000000" pitchFamily="34" charset="-128"/>
              </a:rPr>
              <a:t>％と幅があった。</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8" name="右中かっこ 7">
            <a:extLst>
              <a:ext uri="{FF2B5EF4-FFF2-40B4-BE49-F238E27FC236}">
                <a16:creationId xmlns:a16="http://schemas.microsoft.com/office/drawing/2014/main" id="{B1C87E85-9AD9-3A30-0FB3-758AA9125011}"/>
              </a:ext>
            </a:extLst>
          </p:cNvPr>
          <p:cNvSpPr/>
          <p:nvPr/>
        </p:nvSpPr>
        <p:spPr>
          <a:xfrm>
            <a:off x="8304946" y="3167596"/>
            <a:ext cx="177745" cy="424689"/>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9" name="テキスト ボックス 8">
            <a:extLst>
              <a:ext uri="{FF2B5EF4-FFF2-40B4-BE49-F238E27FC236}">
                <a16:creationId xmlns:a16="http://schemas.microsoft.com/office/drawing/2014/main" id="{D75FDA5B-AB01-2F5B-D092-CB1E21A66DCC}"/>
              </a:ext>
            </a:extLst>
          </p:cNvPr>
          <p:cNvSpPr txBox="1"/>
          <p:nvPr/>
        </p:nvSpPr>
        <p:spPr>
          <a:xfrm>
            <a:off x="8510954" y="3217985"/>
            <a:ext cx="2698175"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有用性が高い薬剤に対応</a:t>
            </a:r>
          </a:p>
        </p:txBody>
      </p:sp>
      <p:sp>
        <p:nvSpPr>
          <p:cNvPr id="10" name="テキスト ボックス 9">
            <a:extLst>
              <a:ext uri="{FF2B5EF4-FFF2-40B4-BE49-F238E27FC236}">
                <a16:creationId xmlns:a16="http://schemas.microsoft.com/office/drawing/2014/main" id="{3A917206-96A8-5C65-5128-10A3DA9DCBA0}"/>
              </a:ext>
            </a:extLst>
          </p:cNvPr>
          <p:cNvSpPr txBox="1"/>
          <p:nvPr/>
        </p:nvSpPr>
        <p:spPr>
          <a:xfrm>
            <a:off x="7751805" y="1021493"/>
            <a:ext cx="4108817" cy="646331"/>
          </a:xfrm>
          <a:prstGeom prst="rect">
            <a:avLst/>
          </a:prstGeom>
          <a:noFill/>
          <a:ln>
            <a:solidFill>
              <a:schemeClr val="tx1"/>
            </a:solidFill>
          </a:ln>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各患者で検出された変異のうち、</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最も高いエビデンスレベルをカウント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5" name="テキスト ボックス 4">
            <a:extLst>
              <a:ext uri="{FF2B5EF4-FFF2-40B4-BE49-F238E27FC236}">
                <a16:creationId xmlns:a16="http://schemas.microsoft.com/office/drawing/2014/main" id="{6AF6291D-7657-C2AA-90DA-2BE9464C0E83}"/>
              </a:ext>
            </a:extLst>
          </p:cNvPr>
          <p:cNvSpPr txBox="1"/>
          <p:nvPr/>
        </p:nvSpPr>
        <p:spPr>
          <a:xfrm>
            <a:off x="8510954" y="3519491"/>
            <a:ext cx="3001143"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全体では</a:t>
            </a:r>
            <a:r>
              <a:rPr kumimoji="1" lang="en-US" altLang="ja-JP" dirty="0">
                <a:latin typeface="Hiragino Kaku Gothic ProN W3" panose="020B0300000000000000" pitchFamily="34" charset="-128"/>
                <a:ea typeface="Hiragino Kaku Gothic ProN W3" panose="020B0300000000000000" pitchFamily="34" charset="-128"/>
              </a:rPr>
              <a:t>23%</a:t>
            </a:r>
            <a:r>
              <a:rPr kumimoji="1" lang="ja-JP" altLang="en-US">
                <a:latin typeface="Hiragino Kaku Gothic ProN W3" panose="020B0300000000000000" pitchFamily="34" charset="-128"/>
                <a:ea typeface="Hiragino Kaku Gothic ProN W3" panose="020B0300000000000000" pitchFamily="34" charset="-128"/>
              </a:rPr>
              <a:t>の患者で検出</a:t>
            </a:r>
          </a:p>
        </p:txBody>
      </p:sp>
      <p:sp>
        <p:nvSpPr>
          <p:cNvPr id="11" name="正方形/長方形 10">
            <a:extLst>
              <a:ext uri="{FF2B5EF4-FFF2-40B4-BE49-F238E27FC236}">
                <a16:creationId xmlns:a16="http://schemas.microsoft.com/office/drawing/2014/main" id="{7BB5AAC0-1478-F8D1-8E0E-5029351EC8A2}"/>
              </a:ext>
            </a:extLst>
          </p:cNvPr>
          <p:cNvSpPr/>
          <p:nvPr/>
        </p:nvSpPr>
        <p:spPr>
          <a:xfrm>
            <a:off x="1403009" y="1758998"/>
            <a:ext cx="495591" cy="1954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正方形/長方形 11">
            <a:extLst>
              <a:ext uri="{FF2B5EF4-FFF2-40B4-BE49-F238E27FC236}">
                <a16:creationId xmlns:a16="http://schemas.microsoft.com/office/drawing/2014/main" id="{54E8AAC4-77B6-0D4D-68E0-2DC2E244E447}"/>
              </a:ext>
            </a:extLst>
          </p:cNvPr>
          <p:cNvSpPr/>
          <p:nvPr/>
        </p:nvSpPr>
        <p:spPr>
          <a:xfrm>
            <a:off x="1270389" y="2264863"/>
            <a:ext cx="628212" cy="19544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5" name="直線矢印コネクタ 14">
            <a:extLst>
              <a:ext uri="{FF2B5EF4-FFF2-40B4-BE49-F238E27FC236}">
                <a16:creationId xmlns:a16="http://schemas.microsoft.com/office/drawing/2014/main" id="{92C2D907-CBA3-2700-4500-DBAEF27B2B31}"/>
              </a:ext>
            </a:extLst>
          </p:cNvPr>
          <p:cNvCxnSpPr/>
          <p:nvPr/>
        </p:nvCxnSpPr>
        <p:spPr>
          <a:xfrm flipH="1">
            <a:off x="2310431" y="1856720"/>
            <a:ext cx="13262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直線矢印コネクタ 15">
            <a:extLst>
              <a:ext uri="{FF2B5EF4-FFF2-40B4-BE49-F238E27FC236}">
                <a16:creationId xmlns:a16="http://schemas.microsoft.com/office/drawing/2014/main" id="{8BC8B2B7-5658-0AB3-A217-D7D640765189}"/>
              </a:ext>
            </a:extLst>
          </p:cNvPr>
          <p:cNvCxnSpPr/>
          <p:nvPr/>
        </p:nvCxnSpPr>
        <p:spPr>
          <a:xfrm flipH="1">
            <a:off x="5275833" y="2379068"/>
            <a:ext cx="13262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343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F2CBFD-B4A5-1F88-18AE-825D1284803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8FD51C2-3773-CA2B-E9F4-08A2A285887F}"/>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③</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CGP</a:t>
            </a:r>
            <a:r>
              <a:rPr lang="ja-JP" altLang="en-US" sz="2800" b="1">
                <a:latin typeface="Hiragino Kaku Gothic ProN W6" panose="020B0300000000000000" pitchFamily="34" charset="-128"/>
                <a:ea typeface="Hiragino Kaku Gothic ProN W6" panose="020B0300000000000000" pitchFamily="34" charset="-128"/>
              </a:rPr>
              <a:t>検査後の生存期間解析</a:t>
            </a:r>
          </a:p>
        </p:txBody>
      </p:sp>
      <p:cxnSp>
        <p:nvCxnSpPr>
          <p:cNvPr id="6" name="Straight Connector 5">
            <a:extLst>
              <a:ext uri="{FF2B5EF4-FFF2-40B4-BE49-F238E27FC236}">
                <a16:creationId xmlns:a16="http://schemas.microsoft.com/office/drawing/2014/main" id="{54C2E576-1035-DCAE-EA2E-8D707186B5E2}"/>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E11D18E0-96A9-D658-CC4A-641C58BAE311}"/>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10</a:t>
            </a:fld>
            <a:endParaRPr lang="ja-JP" altLang="en-US"/>
          </a:p>
        </p:txBody>
      </p:sp>
      <p:pic>
        <p:nvPicPr>
          <p:cNvPr id="5" name="図 4">
            <a:extLst>
              <a:ext uri="{FF2B5EF4-FFF2-40B4-BE49-F238E27FC236}">
                <a16:creationId xmlns:a16="http://schemas.microsoft.com/office/drawing/2014/main" id="{81156FA6-23AA-A03C-04D3-D600E2EDFEBF}"/>
              </a:ext>
            </a:extLst>
          </p:cNvPr>
          <p:cNvPicPr>
            <a:picLocks noChangeAspect="1"/>
          </p:cNvPicPr>
          <p:nvPr/>
        </p:nvPicPr>
        <p:blipFill>
          <a:blip r:embed="rId2"/>
          <a:srcRect l="12255" t="2376" r="13502" b="50869"/>
          <a:stretch>
            <a:fillRect/>
          </a:stretch>
        </p:blipFill>
        <p:spPr>
          <a:xfrm>
            <a:off x="131886" y="905607"/>
            <a:ext cx="6011907" cy="5468815"/>
          </a:xfrm>
          <a:prstGeom prst="rect">
            <a:avLst/>
          </a:prstGeom>
        </p:spPr>
      </p:pic>
      <p:sp>
        <p:nvSpPr>
          <p:cNvPr id="8" name="テキスト ボックス 7">
            <a:extLst>
              <a:ext uri="{FF2B5EF4-FFF2-40B4-BE49-F238E27FC236}">
                <a16:creationId xmlns:a16="http://schemas.microsoft.com/office/drawing/2014/main" id="{9DAA38B8-04D9-781E-745F-5EBA2C4AB845}"/>
              </a:ext>
            </a:extLst>
          </p:cNvPr>
          <p:cNvSpPr txBox="1"/>
          <p:nvPr/>
        </p:nvSpPr>
        <p:spPr>
          <a:xfrm>
            <a:off x="2640905" y="2536746"/>
            <a:ext cx="3456395" cy="646331"/>
          </a:xfrm>
          <a:prstGeom prst="rect">
            <a:avLst/>
          </a:prstGeom>
          <a:solidFill>
            <a:srgbClr val="FFFFCC"/>
          </a:solidFill>
          <a:ln>
            <a:solidFill>
              <a:schemeClr val="tx1"/>
            </a:solidFill>
          </a:ln>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検査後に治療を受けた」</a:t>
            </a:r>
            <a:endParaRPr lang="en-US" altLang="ja-JP" dirty="0">
              <a:latin typeface="Hiragino Kaku Gothic ProN W3" panose="020B0300000000000000" pitchFamily="34" charset="-128"/>
              <a:ea typeface="Hiragino Kaku Gothic ProN W3" panose="020B0300000000000000" pitchFamily="34" charset="-128"/>
            </a:endParaRPr>
          </a:p>
          <a:p>
            <a:r>
              <a:rPr lang="en-AU" altLang="ja-JP" dirty="0">
                <a:latin typeface="Hiragino Kaku Gothic ProN W3" panose="020B0300000000000000" pitchFamily="34" charset="-128"/>
                <a:ea typeface="Hiragino Kaku Gothic ProN W3" panose="020B0300000000000000" pitchFamily="34" charset="-128"/>
              </a:rPr>
              <a:t>Immortal Time Bias</a:t>
            </a:r>
            <a:endParaRPr kumimoji="1" lang="ja-JP" altLang="en-US">
              <a:latin typeface="Hiragino Kaku Gothic ProN W3" panose="020B0300000000000000" pitchFamily="34" charset="-128"/>
              <a:ea typeface="Hiragino Kaku Gothic ProN W3" panose="020B0300000000000000" pitchFamily="34" charset="-128"/>
            </a:endParaRPr>
          </a:p>
        </p:txBody>
      </p:sp>
      <p:grpSp>
        <p:nvGrpSpPr>
          <p:cNvPr id="12" name="グループ化 11">
            <a:extLst>
              <a:ext uri="{FF2B5EF4-FFF2-40B4-BE49-F238E27FC236}">
                <a16:creationId xmlns:a16="http://schemas.microsoft.com/office/drawing/2014/main" id="{4D1D541A-EED2-BF88-D16E-2A6B78CBAB6B}"/>
              </a:ext>
            </a:extLst>
          </p:cNvPr>
          <p:cNvGrpSpPr/>
          <p:nvPr/>
        </p:nvGrpSpPr>
        <p:grpSpPr>
          <a:xfrm rot="8048830">
            <a:off x="1285691" y="736043"/>
            <a:ext cx="549121" cy="424073"/>
            <a:chOff x="3797044" y="1962678"/>
            <a:chExt cx="549121" cy="424073"/>
          </a:xfrm>
          <a:solidFill>
            <a:srgbClr val="FF0000"/>
          </a:solidFill>
        </p:grpSpPr>
        <p:sp>
          <p:nvSpPr>
            <p:cNvPr id="14" name="Rounded Rectangle 22">
              <a:extLst>
                <a:ext uri="{FF2B5EF4-FFF2-40B4-BE49-F238E27FC236}">
                  <a16:creationId xmlns:a16="http://schemas.microsoft.com/office/drawing/2014/main" id="{3A3ED9CA-981C-E0FC-3B65-65FA4A13A818}"/>
                </a:ext>
              </a:extLst>
            </p:cNvPr>
            <p:cNvSpPr/>
            <p:nvPr/>
          </p:nvSpPr>
          <p:spPr>
            <a:xfrm>
              <a:off x="3797044" y="2148058"/>
              <a:ext cx="549121" cy="58020"/>
            </a:xfrm>
            <a:prstGeom prst="roundRect">
              <a:avLst>
                <a:gd name="adj" fmla="val 50000"/>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5" name="Rounded Rectangle 29">
              <a:extLst>
                <a:ext uri="{FF2B5EF4-FFF2-40B4-BE49-F238E27FC236}">
                  <a16:creationId xmlns:a16="http://schemas.microsoft.com/office/drawing/2014/main" id="{ABFDC9A8-A7AD-88EF-7C1C-98A5AE129F4C}"/>
                </a:ext>
              </a:extLst>
            </p:cNvPr>
            <p:cNvSpPr/>
            <p:nvPr/>
          </p:nvSpPr>
          <p:spPr>
            <a:xfrm rot="2969601">
              <a:off x="4118047" y="2061753"/>
              <a:ext cx="256169" cy="58020"/>
            </a:xfrm>
            <a:prstGeom prst="roundRect">
              <a:avLst>
                <a:gd name="adj" fmla="val 50000"/>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6" name="Rounded Rectangle 30">
              <a:extLst>
                <a:ext uri="{FF2B5EF4-FFF2-40B4-BE49-F238E27FC236}">
                  <a16:creationId xmlns:a16="http://schemas.microsoft.com/office/drawing/2014/main" id="{69DF4FE7-0CA2-EB4C-0647-4BBDE777EAA8}"/>
                </a:ext>
              </a:extLst>
            </p:cNvPr>
            <p:cNvSpPr/>
            <p:nvPr/>
          </p:nvSpPr>
          <p:spPr>
            <a:xfrm rot="18631471">
              <a:off x="4121453" y="2229657"/>
              <a:ext cx="256169" cy="58020"/>
            </a:xfrm>
            <a:prstGeom prst="roundRect">
              <a:avLst>
                <a:gd name="adj" fmla="val 50000"/>
              </a:avLst>
            </a:prstGeom>
            <a:grp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pic>
        <p:nvPicPr>
          <p:cNvPr id="15362" name="Picture 2" descr="Plot object">
            <a:extLst>
              <a:ext uri="{FF2B5EF4-FFF2-40B4-BE49-F238E27FC236}">
                <a16:creationId xmlns:a16="http://schemas.microsoft.com/office/drawing/2014/main" id="{6DDEE22E-3E16-E584-EFB0-AFF2915E89A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45" t="4780"/>
          <a:stretch>
            <a:fillRect/>
          </a:stretch>
        </p:blipFill>
        <p:spPr bwMode="auto">
          <a:xfrm>
            <a:off x="6200105" y="862643"/>
            <a:ext cx="5536124" cy="5646772"/>
          </a:xfrm>
          <a:prstGeom prst="rect">
            <a:avLst/>
          </a:prstGeom>
          <a:noFill/>
          <a:extLst>
            <a:ext uri="{909E8E84-426E-40DD-AFC4-6F175D3DCCD1}">
              <a14:hiddenFill xmlns:a14="http://schemas.microsoft.com/office/drawing/2010/main">
                <a:solidFill>
                  <a:srgbClr val="FFFFFF"/>
                </a:solidFill>
              </a14:hiddenFill>
            </a:ext>
          </a:extLst>
        </p:spPr>
      </p:pic>
      <p:sp>
        <p:nvSpPr>
          <p:cNvPr id="17" name="テキスト ボックス 16">
            <a:extLst>
              <a:ext uri="{FF2B5EF4-FFF2-40B4-BE49-F238E27FC236}">
                <a16:creationId xmlns:a16="http://schemas.microsoft.com/office/drawing/2014/main" id="{9DF045EE-DA39-30CD-DEE7-9E1D79D822EC}"/>
              </a:ext>
            </a:extLst>
          </p:cNvPr>
          <p:cNvSpPr txBox="1"/>
          <p:nvPr/>
        </p:nvSpPr>
        <p:spPr>
          <a:xfrm>
            <a:off x="9503356" y="3103215"/>
            <a:ext cx="2262158" cy="646331"/>
          </a:xfrm>
          <a:prstGeom prst="rect">
            <a:avLst/>
          </a:prstGeom>
          <a:solidFill>
            <a:srgbClr val="FFFFCC"/>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パネルの種類による</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患者選択バイアス</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18" name="テキスト ボックス 17">
            <a:extLst>
              <a:ext uri="{FF2B5EF4-FFF2-40B4-BE49-F238E27FC236}">
                <a16:creationId xmlns:a16="http://schemas.microsoft.com/office/drawing/2014/main" id="{052C01E9-DA20-ECEC-92BE-DFDAAC9120C6}"/>
              </a:ext>
            </a:extLst>
          </p:cNvPr>
          <p:cNvSpPr txBox="1"/>
          <p:nvPr/>
        </p:nvSpPr>
        <p:spPr>
          <a:xfrm>
            <a:off x="227886" y="6406770"/>
            <a:ext cx="7181774" cy="369332"/>
          </a:xfrm>
          <a:prstGeom prst="rect">
            <a:avLst/>
          </a:prstGeom>
          <a:solidFill>
            <a:schemeClr val="accent5">
              <a:lumMod val="20000"/>
              <a:lumOff val="80000"/>
            </a:schemeClr>
          </a:solidFill>
          <a:ln>
            <a:solidFill>
              <a:schemeClr val="tx1"/>
            </a:solidFill>
          </a:ln>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IPW</a:t>
            </a:r>
            <a:r>
              <a:rPr lang="ja-JP" altLang="en-US">
                <a:latin typeface="Hiragino Kaku Gothic ProN W3" panose="020B0300000000000000" pitchFamily="34" charset="-128"/>
                <a:ea typeface="Hiragino Kaku Gothic ProN W3" panose="020B0300000000000000" pitchFamily="34" charset="-128"/>
              </a:rPr>
              <a:t>で交絡因子を調整した上で、推奨治療の効果</a:t>
            </a:r>
            <a:r>
              <a:rPr lang="en-US" altLang="ja-JP" dirty="0">
                <a:latin typeface="Hiragino Kaku Gothic ProN W3" panose="020B0300000000000000" pitchFamily="34" charset="-128"/>
                <a:ea typeface="Hiragino Kaku Gothic ProN W3" panose="020B0300000000000000" pitchFamily="34" charset="-128"/>
              </a:rPr>
              <a:t>(ATT)</a:t>
            </a:r>
            <a:r>
              <a:rPr lang="ja-JP" altLang="en-US">
                <a:latin typeface="Hiragino Kaku Gothic ProN W3" panose="020B0300000000000000" pitchFamily="34" charset="-128"/>
                <a:ea typeface="Hiragino Kaku Gothic ProN W3" panose="020B0300000000000000" pitchFamily="34" charset="-128"/>
              </a:rPr>
              <a:t>を推定した</a:t>
            </a:r>
            <a:endParaRPr kumimoji="1" lang="ja-JP" altLang="en-US">
              <a:latin typeface="Hiragino Kaku Gothic ProN W3" panose="020B0300000000000000" pitchFamily="34" charset="-128"/>
              <a:ea typeface="Hiragino Kaku Gothic ProN W3" panose="020B0300000000000000" pitchFamily="34" charset="-128"/>
            </a:endParaRPr>
          </a:p>
        </p:txBody>
      </p:sp>
      <p:pic>
        <p:nvPicPr>
          <p:cNvPr id="19" name="Picture 2" descr="Plot object">
            <a:extLst>
              <a:ext uri="{FF2B5EF4-FFF2-40B4-BE49-F238E27FC236}">
                <a16:creationId xmlns:a16="http://schemas.microsoft.com/office/drawing/2014/main" id="{7A20B86A-43D1-96E4-1E35-730B6E30819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2919" t="13993" r="24238" b="74806"/>
          <a:stretch>
            <a:fillRect/>
          </a:stretch>
        </p:blipFill>
        <p:spPr bwMode="auto">
          <a:xfrm>
            <a:off x="9416459" y="1207697"/>
            <a:ext cx="383148" cy="150962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Plot object">
            <a:extLst>
              <a:ext uri="{FF2B5EF4-FFF2-40B4-BE49-F238E27FC236}">
                <a16:creationId xmlns:a16="http://schemas.microsoft.com/office/drawing/2014/main" id="{84A01AD8-76AC-A000-D4FF-53469CA35AA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9303" t="13993" r="10644" b="74806"/>
          <a:stretch>
            <a:fillRect/>
          </a:stretch>
        </p:blipFill>
        <p:spPr bwMode="auto">
          <a:xfrm>
            <a:off x="9834113" y="1204822"/>
            <a:ext cx="1354946" cy="1509624"/>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a:extLst>
              <a:ext uri="{FF2B5EF4-FFF2-40B4-BE49-F238E27FC236}">
                <a16:creationId xmlns:a16="http://schemas.microsoft.com/office/drawing/2014/main" id="{4CE38661-C515-10AA-7315-8E9D6BC638C9}"/>
              </a:ext>
            </a:extLst>
          </p:cNvPr>
          <p:cNvSpPr txBox="1"/>
          <p:nvPr/>
        </p:nvSpPr>
        <p:spPr>
          <a:xfrm>
            <a:off x="9342408" y="836761"/>
            <a:ext cx="1569660"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パネルの種類</a:t>
            </a:r>
          </a:p>
        </p:txBody>
      </p:sp>
      <p:sp>
        <p:nvSpPr>
          <p:cNvPr id="22" name="正方形/長方形 21">
            <a:extLst>
              <a:ext uri="{FF2B5EF4-FFF2-40B4-BE49-F238E27FC236}">
                <a16:creationId xmlns:a16="http://schemas.microsoft.com/office/drawing/2014/main" id="{651A0726-AD9A-724D-C9F8-67F8B2DC4EAA}"/>
              </a:ext>
            </a:extLst>
          </p:cNvPr>
          <p:cNvSpPr/>
          <p:nvPr/>
        </p:nvSpPr>
        <p:spPr>
          <a:xfrm>
            <a:off x="1906438" y="888521"/>
            <a:ext cx="2803585" cy="431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476F6923-62AF-F4E9-DC44-1EF0ED408BBC}"/>
              </a:ext>
            </a:extLst>
          </p:cNvPr>
          <p:cNvSpPr/>
          <p:nvPr/>
        </p:nvSpPr>
        <p:spPr>
          <a:xfrm>
            <a:off x="2567796" y="1420483"/>
            <a:ext cx="3393057" cy="104667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3A42DFC0-5A9B-3A5C-9F1A-9E067E4795EC}"/>
              </a:ext>
            </a:extLst>
          </p:cNvPr>
          <p:cNvSpPr/>
          <p:nvPr/>
        </p:nvSpPr>
        <p:spPr>
          <a:xfrm>
            <a:off x="1860431" y="4940061"/>
            <a:ext cx="2987614" cy="2616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id="{F2A6AF19-AC69-6C30-5546-1A9F3EE5E637}"/>
              </a:ext>
            </a:extLst>
          </p:cNvPr>
          <p:cNvSpPr txBox="1"/>
          <p:nvPr/>
        </p:nvSpPr>
        <p:spPr>
          <a:xfrm>
            <a:off x="2067464" y="920150"/>
            <a:ext cx="2071401"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検査後の治療</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6" name="テキスト ボックス 25">
            <a:extLst>
              <a:ext uri="{FF2B5EF4-FFF2-40B4-BE49-F238E27FC236}">
                <a16:creationId xmlns:a16="http://schemas.microsoft.com/office/drawing/2014/main" id="{4E005111-9360-281A-863A-E9504B47A06E}"/>
              </a:ext>
            </a:extLst>
          </p:cNvPr>
          <p:cNvSpPr txBox="1"/>
          <p:nvPr/>
        </p:nvSpPr>
        <p:spPr>
          <a:xfrm>
            <a:off x="2539042" y="1314090"/>
            <a:ext cx="1107996" cy="369332"/>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治療なし</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7" name="テキスト ボックス 26">
            <a:extLst>
              <a:ext uri="{FF2B5EF4-FFF2-40B4-BE49-F238E27FC236}">
                <a16:creationId xmlns:a16="http://schemas.microsoft.com/office/drawing/2014/main" id="{8303ECB3-3D63-1B44-851E-1CEDE2E6459D}"/>
              </a:ext>
            </a:extLst>
          </p:cNvPr>
          <p:cNvSpPr txBox="1"/>
          <p:nvPr/>
        </p:nvSpPr>
        <p:spPr>
          <a:xfrm>
            <a:off x="2527541" y="1742535"/>
            <a:ext cx="1338828" cy="369332"/>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非推奨治療</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8" name="テキスト ボックス 27">
            <a:extLst>
              <a:ext uri="{FF2B5EF4-FFF2-40B4-BE49-F238E27FC236}">
                <a16:creationId xmlns:a16="http://schemas.microsoft.com/office/drawing/2014/main" id="{AE13D6C3-D486-6722-B512-3B36F9C9C712}"/>
              </a:ext>
            </a:extLst>
          </p:cNvPr>
          <p:cNvSpPr txBox="1"/>
          <p:nvPr/>
        </p:nvSpPr>
        <p:spPr>
          <a:xfrm>
            <a:off x="2516039" y="2162354"/>
            <a:ext cx="1107996" cy="369332"/>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推奨治療</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9" name="テキスト ボックス 28">
            <a:extLst>
              <a:ext uri="{FF2B5EF4-FFF2-40B4-BE49-F238E27FC236}">
                <a16:creationId xmlns:a16="http://schemas.microsoft.com/office/drawing/2014/main" id="{2A0B8332-28F7-0218-5926-E3D38B0C8F1C}"/>
              </a:ext>
            </a:extLst>
          </p:cNvPr>
          <p:cNvSpPr txBox="1"/>
          <p:nvPr/>
        </p:nvSpPr>
        <p:spPr>
          <a:xfrm>
            <a:off x="2055962" y="4876799"/>
            <a:ext cx="3225563"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検査後の生存期間（月）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30" name="正方形/長方形 29">
            <a:extLst>
              <a:ext uri="{FF2B5EF4-FFF2-40B4-BE49-F238E27FC236}">
                <a16:creationId xmlns:a16="http://schemas.microsoft.com/office/drawing/2014/main" id="{13815B5E-2294-F836-098E-E86D38C3D783}"/>
              </a:ext>
            </a:extLst>
          </p:cNvPr>
          <p:cNvSpPr/>
          <p:nvPr/>
        </p:nvSpPr>
        <p:spPr>
          <a:xfrm>
            <a:off x="7778152" y="4853798"/>
            <a:ext cx="2461403" cy="2875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117FAC6D-A205-21B5-99D7-28F7CEC33278}"/>
              </a:ext>
            </a:extLst>
          </p:cNvPr>
          <p:cNvSpPr txBox="1"/>
          <p:nvPr/>
        </p:nvSpPr>
        <p:spPr>
          <a:xfrm>
            <a:off x="7453223" y="4813539"/>
            <a:ext cx="3225563"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検査後の生存期間（月）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07CC4BC6-DD48-611E-048E-5A0E1C507FCF}"/>
              </a:ext>
            </a:extLst>
          </p:cNvPr>
          <p:cNvSpPr txBox="1"/>
          <p:nvPr/>
        </p:nvSpPr>
        <p:spPr>
          <a:xfrm>
            <a:off x="7946219" y="6350839"/>
            <a:ext cx="4017895" cy="523220"/>
          </a:xfrm>
          <a:prstGeom prst="rect">
            <a:avLst/>
          </a:prstGeom>
          <a:noFill/>
        </p:spPr>
        <p:txBody>
          <a:bodyPr wrap="none" rtlCol="0">
            <a:spAutoFit/>
          </a:bodyPr>
          <a:lstStyle/>
          <a:p>
            <a:r>
              <a:rPr lang="en-AU" altLang="ja-JP" sz="1400" dirty="0">
                <a:latin typeface="Century" panose="02040604050505020304" pitchFamily="18" charset="0"/>
              </a:rPr>
              <a:t>IPW</a:t>
            </a:r>
            <a:r>
              <a:rPr lang="en-US" altLang="ja-JP" sz="1400" dirty="0">
                <a:latin typeface="Century" panose="02040604050505020304" pitchFamily="18" charset="0"/>
              </a:rPr>
              <a:t>:</a:t>
            </a:r>
            <a:r>
              <a:rPr lang="en-AU" altLang="ja-JP" sz="1400" dirty="0">
                <a:latin typeface="Century" panose="02040604050505020304" pitchFamily="18" charset="0"/>
              </a:rPr>
              <a:t> Inverse Probability Weighting</a:t>
            </a:r>
          </a:p>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p:txBody>
      </p:sp>
    </p:spTree>
    <p:extLst>
      <p:ext uri="{BB962C8B-B14F-4D97-AF65-F5344CB8AC3E}">
        <p14:creationId xmlns:p14="http://schemas.microsoft.com/office/powerpoint/2010/main" val="2909341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50DF3-370F-9E19-C701-40D16A20224B}"/>
            </a:ext>
          </a:extLst>
        </p:cNvPr>
        <p:cNvGrpSpPr/>
        <p:nvPr/>
      </p:nvGrpSpPr>
      <p:grpSpPr>
        <a:xfrm>
          <a:off x="0" y="0"/>
          <a:ext cx="0" cy="0"/>
          <a:chOff x="0" y="0"/>
          <a:chExt cx="0" cy="0"/>
        </a:xfrm>
      </p:grpSpPr>
      <p:pic>
        <p:nvPicPr>
          <p:cNvPr id="17410" name="Picture 2" descr="Plot object">
            <a:extLst>
              <a:ext uri="{FF2B5EF4-FFF2-40B4-BE49-F238E27FC236}">
                <a16:creationId xmlns:a16="http://schemas.microsoft.com/office/drawing/2014/main" id="{945D0651-275C-EDB9-76DF-105528ADCD1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32" b="27924"/>
          <a:stretch>
            <a:fillRect/>
          </a:stretch>
        </p:blipFill>
        <p:spPr bwMode="auto">
          <a:xfrm>
            <a:off x="0" y="759123"/>
            <a:ext cx="6858000" cy="45978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49BAD29-E633-C297-F5A8-5EA6FA57EF8E}"/>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③</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CGP</a:t>
            </a:r>
            <a:r>
              <a:rPr lang="ja-JP" altLang="en-US" sz="2800" b="1">
                <a:latin typeface="Hiragino Kaku Gothic ProN W6" panose="020B0300000000000000" pitchFamily="34" charset="-128"/>
                <a:ea typeface="Hiragino Kaku Gothic ProN W6" panose="020B0300000000000000" pitchFamily="34" charset="-128"/>
              </a:rPr>
              <a:t>検査後の生存期間解析</a:t>
            </a:r>
          </a:p>
        </p:txBody>
      </p:sp>
      <p:cxnSp>
        <p:nvCxnSpPr>
          <p:cNvPr id="6" name="Straight Connector 5">
            <a:extLst>
              <a:ext uri="{FF2B5EF4-FFF2-40B4-BE49-F238E27FC236}">
                <a16:creationId xmlns:a16="http://schemas.microsoft.com/office/drawing/2014/main" id="{7DE328C4-64DF-921E-CC5C-B43FFF5C54F9}"/>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4078539D-67DB-A909-B796-914759C71351}"/>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11</a:t>
            </a:fld>
            <a:endParaRPr lang="ja-JP" altLang="en-US"/>
          </a:p>
        </p:txBody>
      </p:sp>
      <p:pic>
        <p:nvPicPr>
          <p:cNvPr id="23" name="Picture 6" descr="Plot object">
            <a:extLst>
              <a:ext uri="{FF2B5EF4-FFF2-40B4-BE49-F238E27FC236}">
                <a16:creationId xmlns:a16="http://schemas.microsoft.com/office/drawing/2014/main" id="{C6569544-E578-2829-ACF2-24B324A982F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897" t="16927" r="20084" b="77790"/>
          <a:stretch>
            <a:fillRect/>
          </a:stretch>
        </p:blipFill>
        <p:spPr bwMode="auto">
          <a:xfrm>
            <a:off x="2032454" y="1136558"/>
            <a:ext cx="474455" cy="830291"/>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ボックス 23">
            <a:extLst>
              <a:ext uri="{FF2B5EF4-FFF2-40B4-BE49-F238E27FC236}">
                <a16:creationId xmlns:a16="http://schemas.microsoft.com/office/drawing/2014/main" id="{84E16B71-0FA4-588E-B8BF-F9C585872CCE}"/>
              </a:ext>
            </a:extLst>
          </p:cNvPr>
          <p:cNvSpPr txBox="1"/>
          <p:nvPr/>
        </p:nvSpPr>
        <p:spPr>
          <a:xfrm>
            <a:off x="2104844" y="5331124"/>
            <a:ext cx="3225563"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検査後の生存期間（月）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5" name="正方形/長方形 24">
            <a:extLst>
              <a:ext uri="{FF2B5EF4-FFF2-40B4-BE49-F238E27FC236}">
                <a16:creationId xmlns:a16="http://schemas.microsoft.com/office/drawing/2014/main" id="{77CDB183-91A3-2F6F-1169-168E910FA8D9}"/>
              </a:ext>
            </a:extLst>
          </p:cNvPr>
          <p:cNvSpPr/>
          <p:nvPr/>
        </p:nvSpPr>
        <p:spPr>
          <a:xfrm>
            <a:off x="5244860" y="1216325"/>
            <a:ext cx="785004" cy="819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51EE52D7-9AB2-4482-BF1B-B27EA8146867}"/>
              </a:ext>
            </a:extLst>
          </p:cNvPr>
          <p:cNvSpPr txBox="1"/>
          <p:nvPr/>
        </p:nvSpPr>
        <p:spPr>
          <a:xfrm>
            <a:off x="2444017" y="1128655"/>
            <a:ext cx="3585847" cy="671787"/>
          </a:xfrm>
          <a:prstGeom prst="rect">
            <a:avLst/>
          </a:prstGeom>
          <a:noFill/>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非推奨治療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16.7 (15.6-17.9)</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17.6 (17.1-18.4)</a:t>
            </a:r>
          </a:p>
        </p:txBody>
      </p:sp>
      <p:sp>
        <p:nvSpPr>
          <p:cNvPr id="15" name="テキスト ボックス 14">
            <a:extLst>
              <a:ext uri="{FF2B5EF4-FFF2-40B4-BE49-F238E27FC236}">
                <a16:creationId xmlns:a16="http://schemas.microsoft.com/office/drawing/2014/main" id="{D1013A35-CFE4-2BBF-5CA3-E6B00BD4BD2D}"/>
              </a:ext>
            </a:extLst>
          </p:cNvPr>
          <p:cNvSpPr txBox="1"/>
          <p:nvPr/>
        </p:nvSpPr>
        <p:spPr>
          <a:xfrm>
            <a:off x="2446199" y="817741"/>
            <a:ext cx="2760777" cy="307777"/>
          </a:xfrm>
          <a:prstGeom prst="rect">
            <a:avLst/>
          </a:prstGeom>
          <a:noFill/>
        </p:spPr>
        <p:txBody>
          <a:bodyPr wrap="square" rtlCol="0">
            <a:spAutoFit/>
          </a:bodyPr>
          <a:lstStyle/>
          <a:p>
            <a:r>
              <a:rPr lang="ja-JP" altLang="en-US" sz="1400">
                <a:latin typeface="Hiragino Kaku Gothic ProN W3" panose="020B0300000000000000" pitchFamily="34" charset="-128"/>
                <a:ea typeface="Hiragino Kaku Gothic ProN W3" panose="020B0300000000000000" pitchFamily="34" charset="-128"/>
              </a:rPr>
              <a:t>生存期間中央値（月</a:t>
            </a:r>
            <a:r>
              <a:rPr lang="en-US" altLang="ja-JP" sz="1400" dirty="0">
                <a:latin typeface="Hiragino Kaku Gothic ProN W3" panose="020B0300000000000000" pitchFamily="34" charset="-128"/>
                <a:ea typeface="Hiragino Kaku Gothic ProN W3" panose="020B0300000000000000" pitchFamily="34" charset="-128"/>
              </a:rPr>
              <a:t>, 95% CI</a:t>
            </a:r>
            <a:r>
              <a:rPr lang="ja-JP" altLang="en-US" sz="1400">
                <a:latin typeface="Hiragino Kaku Gothic ProN W3" panose="020B0300000000000000" pitchFamily="34" charset="-128"/>
                <a:ea typeface="Hiragino Kaku Gothic ProN W3" panose="020B0300000000000000" pitchFamily="34" charset="-128"/>
              </a:rPr>
              <a:t>）</a:t>
            </a:r>
            <a:endParaRPr lang="en-US" altLang="ja-JP" sz="1400" dirty="0">
              <a:latin typeface="Hiragino Kaku Gothic ProN W3" panose="020B0300000000000000" pitchFamily="34" charset="-128"/>
              <a:ea typeface="Hiragino Kaku Gothic ProN W3" panose="020B0300000000000000" pitchFamily="34" charset="-128"/>
            </a:endParaRPr>
          </a:p>
        </p:txBody>
      </p:sp>
      <p:sp>
        <p:nvSpPr>
          <p:cNvPr id="17" name="テキスト ボックス 16">
            <a:extLst>
              <a:ext uri="{FF2B5EF4-FFF2-40B4-BE49-F238E27FC236}">
                <a16:creationId xmlns:a16="http://schemas.microsoft.com/office/drawing/2014/main" id="{843B3882-9779-0E2D-50EF-39510BBA371D}"/>
              </a:ext>
            </a:extLst>
          </p:cNvPr>
          <p:cNvSpPr txBox="1"/>
          <p:nvPr/>
        </p:nvSpPr>
        <p:spPr>
          <a:xfrm>
            <a:off x="7304432" y="5560584"/>
            <a:ext cx="4608647" cy="683457"/>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推奨治療は</a:t>
            </a:r>
            <a:r>
              <a:rPr lang="en-US" altLang="ja-JP" dirty="0">
                <a:latin typeface="Hiragino Kaku Gothic ProN W3" panose="020B0300000000000000" pitchFamily="34" charset="-128"/>
                <a:ea typeface="Hiragino Kaku Gothic ProN W3" panose="020B0300000000000000" pitchFamily="34" charset="-128"/>
              </a:rPr>
              <a:t>2</a:t>
            </a:r>
            <a:r>
              <a:rPr lang="ja-JP" altLang="en-US">
                <a:latin typeface="Hiragino Kaku Gothic ProN W3" panose="020B0300000000000000" pitchFamily="34" charset="-128"/>
                <a:ea typeface="Hiragino Kaku Gothic ProN W3" panose="020B0300000000000000" pitchFamily="34" charset="-128"/>
              </a:rPr>
              <a:t>ヶ月の生存期間延長効果</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未知の交絡因子に左右されうる結果</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8" name="テキスト ボックス 17">
            <a:extLst>
              <a:ext uri="{FF2B5EF4-FFF2-40B4-BE49-F238E27FC236}">
                <a16:creationId xmlns:a16="http://schemas.microsoft.com/office/drawing/2014/main" id="{FD93DD5B-A35D-612D-29BF-629687F0F86C}"/>
              </a:ext>
            </a:extLst>
          </p:cNvPr>
          <p:cNvSpPr txBox="1"/>
          <p:nvPr/>
        </p:nvSpPr>
        <p:spPr>
          <a:xfrm>
            <a:off x="7090915" y="1219433"/>
            <a:ext cx="4364966" cy="2518446"/>
          </a:xfrm>
          <a:prstGeom prst="rect">
            <a:avLst/>
          </a:prstGeom>
          <a:noFill/>
          <a:ln>
            <a:solidFill>
              <a:schemeClr val="tx1"/>
            </a:solidFill>
          </a:ln>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傾向スコアを用いた</a:t>
            </a:r>
            <a:r>
              <a:rPr lang="en-US" altLang="ja-JP" sz="1400" dirty="0">
                <a:latin typeface="Hiragino Kaku Gothic ProN W3" panose="020B0300000000000000" pitchFamily="34" charset="-128"/>
                <a:ea typeface="Hiragino Kaku Gothic ProN W3" panose="020B0300000000000000" pitchFamily="34" charset="-128"/>
              </a:rPr>
              <a:t>IPW</a:t>
            </a:r>
            <a:r>
              <a:rPr lang="ja-JP" altLang="en-US" sz="1400">
                <a:latin typeface="Hiragino Kaku Gothic ProN W3" panose="020B0300000000000000" pitchFamily="34" charset="-128"/>
                <a:ea typeface="Hiragino Kaku Gothic ProN W3" panose="020B0300000000000000" pitchFamily="34" charset="-128"/>
              </a:rPr>
              <a:t>を実施</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（パネル</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年齢</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性別</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組織型</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エビデンスレベル</a:t>
            </a:r>
            <a:r>
              <a:rPr lang="en-US" altLang="ja-JP" sz="1400" dirty="0">
                <a:latin typeface="Hiragino Kaku Gothic ProN W3" panose="020B0300000000000000" pitchFamily="34" charset="-128"/>
                <a:ea typeface="Hiragino Kaku Gothic ProN W3" panose="020B0300000000000000" pitchFamily="34" charset="-128"/>
              </a:rPr>
              <a:t>/</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パフォーマンスステータス</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過去の治療ライン数）</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IPW Weight</a:t>
            </a:r>
            <a:r>
              <a:rPr lang="ja-JP" altLang="en-US" sz="1400">
                <a:latin typeface="Hiragino Kaku Gothic ProN W3" panose="020B0300000000000000" pitchFamily="34" charset="-128"/>
                <a:ea typeface="Hiragino Kaku Gothic ProN W3" panose="020B0300000000000000" pitchFamily="34" charset="-128"/>
              </a:rPr>
              <a:t>：推奨治療群</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a:t>
            </a:r>
            <a:r>
              <a:rPr lang="en-US" altLang="ja-JP" sz="1400" dirty="0">
                <a:latin typeface="Hiragino Kaku Gothic ProN W3" panose="020B0300000000000000" pitchFamily="34" charset="-128"/>
                <a:ea typeface="Hiragino Kaku Gothic ProN W3" panose="020B0300000000000000" pitchFamily="34" charset="-128"/>
              </a:rPr>
              <a:t> 1</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非推奨治療群</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a:t>
            </a:r>
            <a:r>
              <a:rPr lang="en-US" altLang="ja-JP" sz="1400" dirty="0">
                <a:latin typeface="Hiragino Kaku Gothic ProN W3" panose="020B0300000000000000" pitchFamily="34" charset="-128"/>
                <a:ea typeface="Hiragino Kaku Gothic ProN W3" panose="020B0300000000000000" pitchFamily="34" charset="-128"/>
              </a:rPr>
              <a:t> </a:t>
            </a:r>
            <a:r>
              <a:rPr lang="en-US" altLang="ja-JP" sz="1400" dirty="0" err="1">
                <a:latin typeface="Hiragino Kaku Gothic ProN W3" panose="020B0300000000000000" pitchFamily="34" charset="-128"/>
                <a:ea typeface="Hiragino Kaku Gothic ProN W3" panose="020B0300000000000000" pitchFamily="34" charset="-128"/>
              </a:rPr>
              <a:t>PrS</a:t>
            </a:r>
            <a:r>
              <a:rPr lang="en-US" altLang="ja-JP" sz="1400" dirty="0">
                <a:latin typeface="Hiragino Kaku Gothic ProN W3" panose="020B0300000000000000" pitchFamily="34" charset="-128"/>
                <a:ea typeface="Hiragino Kaku Gothic ProN W3" panose="020B0300000000000000" pitchFamily="34" charset="-128"/>
              </a:rPr>
              <a:t> / (1 - </a:t>
            </a:r>
            <a:r>
              <a:rPr lang="en-US" altLang="ja-JP" sz="1400" dirty="0" err="1">
                <a:latin typeface="Hiragino Kaku Gothic ProN W3" panose="020B0300000000000000" pitchFamily="34" charset="-128"/>
                <a:ea typeface="Hiragino Kaku Gothic ProN W3" panose="020B0300000000000000" pitchFamily="34" charset="-128"/>
              </a:rPr>
              <a:t>PrS</a:t>
            </a:r>
            <a:r>
              <a:rPr lang="en-US" altLang="ja-JP" sz="1400" dirty="0">
                <a:latin typeface="Hiragino Kaku Gothic ProN W3" panose="020B0300000000000000" pitchFamily="34" charset="-128"/>
                <a:ea typeface="Hiragino Kaku Gothic ProN W3" panose="020B0300000000000000" pitchFamily="34" charset="-128"/>
              </a:rPr>
              <a:t>) </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Max |SMD| = 0.054</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Weight &gt; 10 </a:t>
            </a:r>
            <a:r>
              <a:rPr lang="ja-JP" altLang="en-US" sz="1400">
                <a:latin typeface="Hiragino Kaku Gothic ProN W3" panose="020B0300000000000000" pitchFamily="34" charset="-128"/>
                <a:ea typeface="Hiragino Kaku Gothic ProN W3" panose="020B0300000000000000" pitchFamily="34" charset="-128"/>
              </a:rPr>
              <a:t>の症例を除外</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highlight>
                  <a:srgbClr val="FFFF00"/>
                </a:highlight>
                <a:latin typeface="Hiragino Kaku Gothic ProN W3" panose="020B0300000000000000" pitchFamily="34" charset="-128"/>
                <a:ea typeface="Hiragino Kaku Gothic ProN W3" panose="020B0300000000000000" pitchFamily="34" charset="-128"/>
              </a:rPr>
              <a:t>E-value = 1.42</a:t>
            </a:r>
            <a:r>
              <a:rPr lang="en-US" altLang="ja-JP" sz="1400" dirty="0">
                <a:latin typeface="Hiragino Kaku Gothic ProN W3" panose="020B0300000000000000" pitchFamily="34" charset="-128"/>
                <a:ea typeface="Hiragino Kaku Gothic ProN W3" panose="020B0300000000000000" pitchFamily="34" charset="-128"/>
              </a:rPr>
              <a:t>, CI limit = 1.16</a:t>
            </a:r>
          </a:p>
        </p:txBody>
      </p:sp>
      <p:sp>
        <p:nvSpPr>
          <p:cNvPr id="7" name="テキスト ボックス 6">
            <a:extLst>
              <a:ext uri="{FF2B5EF4-FFF2-40B4-BE49-F238E27FC236}">
                <a16:creationId xmlns:a16="http://schemas.microsoft.com/office/drawing/2014/main" id="{4DD30AAD-39C6-F4A1-B274-9C91EB59150F}"/>
              </a:ext>
            </a:extLst>
          </p:cNvPr>
          <p:cNvSpPr txBox="1"/>
          <p:nvPr/>
        </p:nvSpPr>
        <p:spPr>
          <a:xfrm>
            <a:off x="7047781" y="819510"/>
            <a:ext cx="2271776"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推奨治療の</a:t>
            </a:r>
            <a:r>
              <a:rPr kumimoji="1" lang="en-US" altLang="ja-JP" dirty="0">
                <a:latin typeface="Hiragino Kaku Gothic ProN W3" panose="020B0300000000000000" pitchFamily="34" charset="-128"/>
                <a:ea typeface="Hiragino Kaku Gothic ProN W3" panose="020B0300000000000000" pitchFamily="34" charset="-128"/>
              </a:rPr>
              <a:t>ATT</a:t>
            </a:r>
            <a:r>
              <a:rPr kumimoji="1" lang="ja-JP" altLang="en-US">
                <a:latin typeface="Hiragino Kaku Gothic ProN W3" panose="020B0300000000000000" pitchFamily="34" charset="-128"/>
                <a:ea typeface="Hiragino Kaku Gothic ProN W3" panose="020B0300000000000000" pitchFamily="34" charset="-128"/>
              </a:rPr>
              <a:t>推定</a:t>
            </a:r>
          </a:p>
        </p:txBody>
      </p:sp>
      <p:pic>
        <p:nvPicPr>
          <p:cNvPr id="9" name="Picture 2" descr="Plot object">
            <a:extLst>
              <a:ext uri="{FF2B5EF4-FFF2-40B4-BE49-F238E27FC236}">
                <a16:creationId xmlns:a16="http://schemas.microsoft.com/office/drawing/2014/main" id="{27D90CC8-34B9-A1CB-4264-7CE7A971269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671" b="16562"/>
          <a:stretch>
            <a:fillRect/>
          </a:stretch>
        </p:blipFill>
        <p:spPr bwMode="auto">
          <a:xfrm>
            <a:off x="23004" y="5684808"/>
            <a:ext cx="6858000" cy="1897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Plot object">
            <a:extLst>
              <a:ext uri="{FF2B5EF4-FFF2-40B4-BE49-F238E27FC236}">
                <a16:creationId xmlns:a16="http://schemas.microsoft.com/office/drawing/2014/main" id="{15B2F65E-5988-FA8D-BB97-C7CBECD0250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650" b="5828"/>
          <a:stretch>
            <a:fillRect/>
          </a:stretch>
        </p:blipFill>
        <p:spPr bwMode="auto">
          <a:xfrm>
            <a:off x="17252" y="5857336"/>
            <a:ext cx="6858000" cy="24154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49F86B53-63B1-C674-2E9D-803FB3DA480C}"/>
              </a:ext>
            </a:extLst>
          </p:cNvPr>
          <p:cNvSpPr txBox="1"/>
          <p:nvPr/>
        </p:nvSpPr>
        <p:spPr>
          <a:xfrm>
            <a:off x="7238684" y="3924887"/>
            <a:ext cx="4017895" cy="1169551"/>
          </a:xfrm>
          <a:prstGeom prst="rect">
            <a:avLst/>
          </a:prstGeom>
          <a:noFill/>
        </p:spPr>
        <p:txBody>
          <a:bodyPr wrap="none" rtlCol="0">
            <a:spAutoFit/>
          </a:bodyPr>
          <a:lstStyle/>
          <a:p>
            <a:r>
              <a:rPr kumimoji="1" lang="en-AU" altLang="ja-JP" sz="1400" dirty="0" err="1">
                <a:latin typeface="Century" panose="02040604050505020304" pitchFamily="18" charset="0"/>
              </a:rPr>
              <a:t>PrS</a:t>
            </a:r>
            <a:r>
              <a:rPr kumimoji="1" lang="en-AU" altLang="ja-JP" sz="1400" dirty="0">
                <a:latin typeface="Century" panose="02040604050505020304" pitchFamily="18" charset="0"/>
              </a:rPr>
              <a:t>: Propensity Score</a:t>
            </a:r>
          </a:p>
          <a:p>
            <a:r>
              <a:rPr lang="en-AU" altLang="ja-JP" sz="1400" dirty="0">
                <a:latin typeface="Century" panose="02040604050505020304" pitchFamily="18" charset="0"/>
              </a:rPr>
              <a:t>IPW</a:t>
            </a:r>
            <a:r>
              <a:rPr lang="en-US" altLang="ja-JP" sz="1400" dirty="0">
                <a:latin typeface="Century" panose="02040604050505020304" pitchFamily="18" charset="0"/>
              </a:rPr>
              <a:t>:</a:t>
            </a:r>
            <a:r>
              <a:rPr lang="en-AU" altLang="ja-JP" sz="1400" dirty="0">
                <a:latin typeface="Century" panose="02040604050505020304" pitchFamily="18" charset="0"/>
              </a:rPr>
              <a:t> Inverse Probability Weighting</a:t>
            </a:r>
          </a:p>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a:p>
            <a:r>
              <a:rPr kumimoji="1" lang="en-AU" altLang="ja-JP" sz="1400" dirty="0">
                <a:latin typeface="Century" panose="02040604050505020304" pitchFamily="18" charset="0"/>
              </a:rPr>
              <a:t>SMD</a:t>
            </a:r>
            <a:r>
              <a:rPr lang="en-US" altLang="ja-JP" sz="1400" dirty="0">
                <a:latin typeface="Century" panose="02040604050505020304" pitchFamily="18" charset="0"/>
              </a:rPr>
              <a:t>:</a:t>
            </a:r>
            <a:r>
              <a:rPr lang="ja-JP" altLang="en-US" sz="1400">
                <a:latin typeface="Century" panose="02040604050505020304" pitchFamily="18" charset="0"/>
              </a:rPr>
              <a:t> </a:t>
            </a:r>
            <a:r>
              <a:rPr lang="en-US" altLang="ja-JP" sz="1400" dirty="0">
                <a:latin typeface="Century" panose="02040604050505020304" pitchFamily="18" charset="0"/>
              </a:rPr>
              <a:t>Standardized Mean Difference</a:t>
            </a:r>
            <a:endParaRPr kumimoji="1" lang="en-AU" altLang="ja-JP" sz="1400" dirty="0">
              <a:latin typeface="Century" panose="02040604050505020304" pitchFamily="18" charset="0"/>
            </a:endParaRPr>
          </a:p>
          <a:p>
            <a:r>
              <a:rPr kumimoji="1" lang="en-AU" altLang="ja-JP" sz="1400" dirty="0">
                <a:latin typeface="Century" panose="02040604050505020304" pitchFamily="18" charset="0"/>
              </a:rPr>
              <a:t>RMST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Restricted Mean Survival </a:t>
            </a:r>
            <a:r>
              <a:rPr lang="en-AU" altLang="ja-JP" sz="1400" dirty="0">
                <a:latin typeface="Century" panose="02040604050505020304" pitchFamily="18" charset="0"/>
              </a:rPr>
              <a:t>Time</a:t>
            </a:r>
          </a:p>
        </p:txBody>
      </p:sp>
      <p:sp>
        <p:nvSpPr>
          <p:cNvPr id="12" name="テキスト ボックス 11">
            <a:extLst>
              <a:ext uri="{FF2B5EF4-FFF2-40B4-BE49-F238E27FC236}">
                <a16:creationId xmlns:a16="http://schemas.microsoft.com/office/drawing/2014/main" id="{D1B2C277-8408-B7BA-5CA7-487450AC6A65}"/>
              </a:ext>
            </a:extLst>
          </p:cNvPr>
          <p:cNvSpPr txBox="1"/>
          <p:nvPr/>
        </p:nvSpPr>
        <p:spPr>
          <a:xfrm>
            <a:off x="1165507" y="6308209"/>
            <a:ext cx="4371710"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IPW</a:t>
            </a:r>
            <a:r>
              <a:rPr lang="en-AU" altLang="ja-JP" dirty="0">
                <a:latin typeface="Hiragino Kaku Gothic ProN W3" panose="020B0300000000000000" pitchFamily="34" charset="-128"/>
                <a:ea typeface="Hiragino Kaku Gothic ProN W3" panose="020B0300000000000000" pitchFamily="34" charset="-128"/>
              </a:rPr>
              <a:t> Weight </a:t>
            </a:r>
            <a:r>
              <a:rPr lang="ja-JP" altLang="en-US">
                <a:latin typeface="Hiragino Kaku Gothic ProN W3" panose="020B0300000000000000" pitchFamily="34" charset="-128"/>
                <a:ea typeface="Hiragino Kaku Gothic ProN W3" panose="020B0300000000000000" pitchFamily="34" charset="-128"/>
              </a:rPr>
              <a:t>を用いて </a:t>
            </a:r>
            <a:r>
              <a:rPr lang="en-US" altLang="ja-JP" dirty="0">
                <a:latin typeface="Hiragino Kaku Gothic ProN W3" panose="020B0300000000000000" pitchFamily="34" charset="-128"/>
                <a:ea typeface="Hiragino Kaku Gothic ProN W3" panose="020B0300000000000000" pitchFamily="34" charset="-128"/>
              </a:rPr>
              <a:t>KM curve</a:t>
            </a:r>
            <a:r>
              <a:rPr lang="ja-JP" altLang="en-US">
                <a:latin typeface="Hiragino Kaku Gothic ProN W3" panose="020B0300000000000000" pitchFamily="34" charset="-128"/>
                <a:ea typeface="Hiragino Kaku Gothic ProN W3" panose="020B0300000000000000" pitchFamily="34" charset="-128"/>
              </a:rPr>
              <a:t>を描画</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A2B5A501-5CD1-6D03-3D3D-3F62E6235A58}"/>
              </a:ext>
            </a:extLst>
          </p:cNvPr>
          <p:cNvSpPr txBox="1"/>
          <p:nvPr/>
        </p:nvSpPr>
        <p:spPr>
          <a:xfrm>
            <a:off x="2269681" y="2102645"/>
            <a:ext cx="4349268" cy="683457"/>
          </a:xfrm>
          <a:prstGeom prst="rect">
            <a:avLst/>
          </a:prstGeom>
          <a:solidFill>
            <a:srgbClr val="FFFFCC"/>
          </a:solidFill>
          <a:ln>
            <a:solidFill>
              <a:schemeClr val="tx1"/>
            </a:solidFill>
          </a:ln>
        </p:spPr>
        <p:txBody>
          <a:bodyPr wrap="non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推奨治療を受けた患者の推奨治療の</a:t>
            </a:r>
            <a:r>
              <a:rPr lang="en-US" altLang="ja-JP" dirty="0">
                <a:latin typeface="Hiragino Kaku Gothic ProN W3" panose="020B0300000000000000" pitchFamily="34" charset="-128"/>
                <a:ea typeface="Hiragino Kaku Gothic ProN W3" panose="020B0300000000000000" pitchFamily="34" charset="-128"/>
              </a:rPr>
              <a:t>ATT</a:t>
            </a:r>
          </a:p>
          <a:p>
            <a:pPr>
              <a:lnSpc>
                <a:spcPts val="2380"/>
              </a:lnSpc>
            </a:pPr>
            <a:r>
              <a:rPr lang="en-US" altLang="ja-JP" dirty="0">
                <a:latin typeface="Hiragino Kaku Gothic ProN W3" panose="020B0300000000000000" pitchFamily="34" charset="-128"/>
                <a:ea typeface="Hiragino Kaku Gothic ProN W3" panose="020B0300000000000000" pitchFamily="34" charset="-128"/>
              </a:rPr>
              <a:t>5-year RMST 60.8 (15.1-102.9)</a:t>
            </a:r>
            <a:r>
              <a:rPr lang="ja-JP" altLang="en-US">
                <a:latin typeface="Hiragino Kaku Gothic ProN W3" panose="020B0300000000000000" pitchFamily="34" charset="-128"/>
                <a:ea typeface="Hiragino Kaku Gothic ProN W3" panose="020B0300000000000000" pitchFamily="34" charset="-128"/>
              </a:rPr>
              <a:t> 日</a:t>
            </a:r>
            <a:endParaRPr lang="en-US" altLang="ja-JP" dirty="0">
              <a:latin typeface="Hiragino Kaku Gothic ProN W3" panose="020B0300000000000000" pitchFamily="34" charset="-128"/>
              <a:ea typeface="Hiragino Kaku Gothic ProN W3" panose="020B0300000000000000" pitchFamily="34" charset="-128"/>
            </a:endParaRPr>
          </a:p>
        </p:txBody>
      </p:sp>
    </p:spTree>
    <p:extLst>
      <p:ext uri="{BB962C8B-B14F-4D97-AF65-F5344CB8AC3E}">
        <p14:creationId xmlns:p14="http://schemas.microsoft.com/office/powerpoint/2010/main" val="2566078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A5CCF-CE60-4B56-2C9A-8ED04AD433A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45DFE68-D885-65E8-6D69-90341D50CBF6}"/>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④</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Cost-effectiveness analysis</a:t>
            </a:r>
          </a:p>
        </p:txBody>
      </p:sp>
      <p:cxnSp>
        <p:nvCxnSpPr>
          <p:cNvPr id="6" name="Straight Connector 5">
            <a:extLst>
              <a:ext uri="{FF2B5EF4-FFF2-40B4-BE49-F238E27FC236}">
                <a16:creationId xmlns:a16="http://schemas.microsoft.com/office/drawing/2014/main" id="{9FA8AA5E-C34C-29CE-5008-95DBF430B96B}"/>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89212524-F3CD-0A8F-CAC9-2EBDE84BF597}"/>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12</a:t>
            </a:fld>
            <a:endParaRPr lang="ja-JP" altLang="en-US"/>
          </a:p>
        </p:txBody>
      </p:sp>
      <p:grpSp>
        <p:nvGrpSpPr>
          <p:cNvPr id="8" name="グループ化 7">
            <a:extLst>
              <a:ext uri="{FF2B5EF4-FFF2-40B4-BE49-F238E27FC236}">
                <a16:creationId xmlns:a16="http://schemas.microsoft.com/office/drawing/2014/main" id="{1E54636A-030B-519F-FBE4-4CB2BC0E0D35}"/>
              </a:ext>
            </a:extLst>
          </p:cNvPr>
          <p:cNvGrpSpPr/>
          <p:nvPr/>
        </p:nvGrpSpPr>
        <p:grpSpPr>
          <a:xfrm rot="5400000">
            <a:off x="1242559" y="3893311"/>
            <a:ext cx="549121" cy="424073"/>
            <a:chOff x="3797044" y="1962678"/>
            <a:chExt cx="549121" cy="424073"/>
          </a:xfrm>
        </p:grpSpPr>
        <p:sp>
          <p:nvSpPr>
            <p:cNvPr id="9" name="Rounded Rectangle 22">
              <a:extLst>
                <a:ext uri="{FF2B5EF4-FFF2-40B4-BE49-F238E27FC236}">
                  <a16:creationId xmlns:a16="http://schemas.microsoft.com/office/drawing/2014/main" id="{7716307F-0F06-462B-6473-F3612C382FA2}"/>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 name="Rounded Rectangle 29">
              <a:extLst>
                <a:ext uri="{FF2B5EF4-FFF2-40B4-BE49-F238E27FC236}">
                  <a16:creationId xmlns:a16="http://schemas.microsoft.com/office/drawing/2014/main" id="{CF95988E-EA8D-9D7D-164B-0460117D6EFC}"/>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6" name="Rounded Rectangle 30">
              <a:extLst>
                <a:ext uri="{FF2B5EF4-FFF2-40B4-BE49-F238E27FC236}">
                  <a16:creationId xmlns:a16="http://schemas.microsoft.com/office/drawing/2014/main" id="{21D3BDAC-897B-A9E8-2EE4-72FD07250460}"/>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20" name="テキスト ボックス 19">
            <a:extLst>
              <a:ext uri="{FF2B5EF4-FFF2-40B4-BE49-F238E27FC236}">
                <a16:creationId xmlns:a16="http://schemas.microsoft.com/office/drawing/2014/main" id="{8D7CB1A9-A648-F5F6-9731-A2B1AE7706E6}"/>
              </a:ext>
            </a:extLst>
          </p:cNvPr>
          <p:cNvSpPr txBox="1"/>
          <p:nvPr/>
        </p:nvSpPr>
        <p:spPr>
          <a:xfrm>
            <a:off x="1811548" y="3795622"/>
            <a:ext cx="3656770" cy="646331"/>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推定した</a:t>
            </a:r>
            <a:r>
              <a:rPr lang="en-US" altLang="ja-JP" dirty="0">
                <a:latin typeface="Hiragino Kaku Gothic ProN W3" panose="020B0300000000000000" pitchFamily="34" charset="-128"/>
                <a:ea typeface="Hiragino Kaku Gothic ProN W3" panose="020B0300000000000000" pitchFamily="34" charset="-128"/>
              </a:rPr>
              <a:t>ATT</a:t>
            </a:r>
            <a:r>
              <a:rPr lang="ja-JP" altLang="en-US">
                <a:latin typeface="Hiragino Kaku Gothic ProN W3" panose="020B0300000000000000" pitchFamily="34" charset="-128"/>
                <a:ea typeface="Hiragino Kaku Gothic ProN W3" panose="020B0300000000000000" pitchFamily="34" charset="-128"/>
              </a:rPr>
              <a:t>の信頼区間および</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検査費用 </a:t>
            </a:r>
            <a:r>
              <a:rPr lang="en-US" altLang="ja-JP" dirty="0">
                <a:latin typeface="Hiragino Kaku Gothic ProN W3" panose="020B0300000000000000" pitchFamily="34" charset="-128"/>
                <a:ea typeface="Hiragino Kaku Gothic ProN W3" panose="020B0300000000000000" pitchFamily="34" charset="-128"/>
              </a:rPr>
              <a:t>$3,700</a:t>
            </a:r>
            <a:r>
              <a:rPr lang="ja-JP" altLang="en-US">
                <a:latin typeface="Hiragino Kaku Gothic ProN W3" panose="020B0300000000000000" pitchFamily="34" charset="-128"/>
                <a:ea typeface="Hiragino Kaku Gothic ProN W3" panose="020B0300000000000000" pitchFamily="34" charset="-128"/>
              </a:rPr>
              <a:t>を踏まえて</a:t>
            </a:r>
            <a:endParaRPr kumimoji="1" lang="ja-JP" altLang="en-US"/>
          </a:p>
        </p:txBody>
      </p:sp>
      <p:sp>
        <p:nvSpPr>
          <p:cNvPr id="26" name="テキスト ボックス 25">
            <a:extLst>
              <a:ext uri="{FF2B5EF4-FFF2-40B4-BE49-F238E27FC236}">
                <a16:creationId xmlns:a16="http://schemas.microsoft.com/office/drawing/2014/main" id="{CAFD7F3A-5EDB-8A54-ADCA-3BF97EFB9C25}"/>
              </a:ext>
            </a:extLst>
          </p:cNvPr>
          <p:cNvSpPr txBox="1"/>
          <p:nvPr/>
        </p:nvSpPr>
        <p:spPr>
          <a:xfrm>
            <a:off x="483080" y="5469148"/>
            <a:ext cx="3502324" cy="369332"/>
          </a:xfrm>
          <a:prstGeom prst="rect">
            <a:avLst/>
          </a:prstGeom>
          <a:noFill/>
        </p:spPr>
        <p:txBody>
          <a:bodyPr wrap="squar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Monte Carlo simulation</a:t>
            </a:r>
            <a:r>
              <a:rPr kumimoji="1" lang="ja-JP" altLang="en-US">
                <a:latin typeface="Hiragino Kaku Gothic ProN W3" panose="020B0300000000000000" pitchFamily="34" charset="-128"/>
                <a:ea typeface="Hiragino Kaku Gothic ProN W3" panose="020B0300000000000000" pitchFamily="34" charset="-128"/>
              </a:rPr>
              <a:t>を実施</a:t>
            </a:r>
          </a:p>
        </p:txBody>
      </p:sp>
      <p:pic>
        <p:nvPicPr>
          <p:cNvPr id="37" name="図 36">
            <a:extLst>
              <a:ext uri="{FF2B5EF4-FFF2-40B4-BE49-F238E27FC236}">
                <a16:creationId xmlns:a16="http://schemas.microsoft.com/office/drawing/2014/main" id="{5F2314A4-A7E4-DCF7-F3A0-2C00878A75FA}"/>
              </a:ext>
            </a:extLst>
          </p:cNvPr>
          <p:cNvPicPr>
            <a:picLocks noChangeAspect="1"/>
          </p:cNvPicPr>
          <p:nvPr/>
        </p:nvPicPr>
        <p:blipFill>
          <a:blip r:embed="rId2"/>
          <a:srcRect t="9754" r="25865"/>
          <a:stretch>
            <a:fillRect/>
          </a:stretch>
        </p:blipFill>
        <p:spPr>
          <a:xfrm>
            <a:off x="6283377" y="809467"/>
            <a:ext cx="5071672" cy="5144879"/>
          </a:xfrm>
          <a:prstGeom prst="rect">
            <a:avLst/>
          </a:prstGeom>
        </p:spPr>
      </p:pic>
      <p:pic>
        <p:nvPicPr>
          <p:cNvPr id="38" name="図 37">
            <a:extLst>
              <a:ext uri="{FF2B5EF4-FFF2-40B4-BE49-F238E27FC236}">
                <a16:creationId xmlns:a16="http://schemas.microsoft.com/office/drawing/2014/main" id="{E4BCE1EF-8FBC-9F39-4A8B-A7937DF172BB}"/>
              </a:ext>
            </a:extLst>
          </p:cNvPr>
          <p:cNvPicPr>
            <a:picLocks noChangeAspect="1"/>
          </p:cNvPicPr>
          <p:nvPr/>
        </p:nvPicPr>
        <p:blipFill>
          <a:blip r:embed="rId3"/>
          <a:stretch>
            <a:fillRect/>
          </a:stretch>
        </p:blipFill>
        <p:spPr>
          <a:xfrm>
            <a:off x="424617" y="850691"/>
            <a:ext cx="4619573" cy="588689"/>
          </a:xfrm>
          <a:prstGeom prst="rect">
            <a:avLst/>
          </a:prstGeom>
        </p:spPr>
      </p:pic>
      <p:sp>
        <p:nvSpPr>
          <p:cNvPr id="39" name="テキスト ボックス 38">
            <a:extLst>
              <a:ext uri="{FF2B5EF4-FFF2-40B4-BE49-F238E27FC236}">
                <a16:creationId xmlns:a16="http://schemas.microsoft.com/office/drawing/2014/main" id="{F4B056F5-2E85-0FB8-DBC0-6E56EBAC9DF0}"/>
              </a:ext>
            </a:extLst>
          </p:cNvPr>
          <p:cNvSpPr txBox="1"/>
          <p:nvPr/>
        </p:nvSpPr>
        <p:spPr>
          <a:xfrm>
            <a:off x="569626" y="1409074"/>
            <a:ext cx="2356414" cy="369332"/>
          </a:xfrm>
          <a:prstGeom prst="rect">
            <a:avLst/>
          </a:prstGeom>
          <a:noFill/>
        </p:spPr>
        <p:txBody>
          <a:bodyPr wrap="none" rtlCol="0">
            <a:spAutoFit/>
          </a:bodyPr>
          <a:lstStyle/>
          <a:p>
            <a:r>
              <a:rPr kumimoji="1" lang="en-US" altLang="ja-JP" dirty="0">
                <a:latin typeface="Century" panose="02040604050505020304" pitchFamily="18" charset="0"/>
              </a:rPr>
              <a:t>Ebara T, </a:t>
            </a:r>
            <a:r>
              <a:rPr kumimoji="1" lang="en-US" altLang="ja-JP" i="1" dirty="0">
                <a:latin typeface="Century" panose="02040604050505020304" pitchFamily="18" charset="0"/>
              </a:rPr>
              <a:t>Daru</a:t>
            </a:r>
            <a:r>
              <a:rPr kumimoji="1" lang="en-US" altLang="ja-JP" dirty="0">
                <a:latin typeface="Century" panose="02040604050505020304" pitchFamily="18" charset="0"/>
              </a:rPr>
              <a:t>, 2013</a:t>
            </a:r>
            <a:endParaRPr kumimoji="1" lang="ja-JP" altLang="en-US">
              <a:latin typeface="Century" panose="02040604050505020304" pitchFamily="18" charset="0"/>
            </a:endParaRPr>
          </a:p>
        </p:txBody>
      </p:sp>
      <p:sp>
        <p:nvSpPr>
          <p:cNvPr id="40" name="テキスト ボックス 39">
            <a:extLst>
              <a:ext uri="{FF2B5EF4-FFF2-40B4-BE49-F238E27FC236}">
                <a16:creationId xmlns:a16="http://schemas.microsoft.com/office/drawing/2014/main" id="{0E7F3DD0-A2FD-7CA3-1229-F13CB4D09D07}"/>
              </a:ext>
            </a:extLst>
          </p:cNvPr>
          <p:cNvSpPr txBox="1"/>
          <p:nvPr/>
        </p:nvSpPr>
        <p:spPr>
          <a:xfrm>
            <a:off x="517397" y="1901865"/>
            <a:ext cx="5493812" cy="1754326"/>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対象：</a:t>
            </a:r>
            <a:r>
              <a:rPr lang="en-US" altLang="ja-JP" dirty="0">
                <a:latin typeface="Hiragino Kaku Gothic ProN W3" panose="020B0300000000000000" pitchFamily="34" charset="-128"/>
                <a:ea typeface="Hiragino Kaku Gothic ProN W3" panose="020B0300000000000000" pitchFamily="34" charset="-128"/>
              </a:rPr>
              <a:t>2008</a:t>
            </a:r>
            <a:r>
              <a:rPr lang="ja-JP" altLang="en-US">
                <a:latin typeface="Hiragino Kaku Gothic ProN W3" panose="020B0300000000000000" pitchFamily="34" charset="-128"/>
                <a:ea typeface="Hiragino Kaku Gothic ProN W3" panose="020B0300000000000000" pitchFamily="34" charset="-128"/>
              </a:rPr>
              <a:t>年</a:t>
            </a:r>
            <a:r>
              <a:rPr lang="en-US" altLang="ja-JP" dirty="0">
                <a:latin typeface="Hiragino Kaku Gothic ProN W3" panose="020B0300000000000000" pitchFamily="34" charset="-128"/>
                <a:ea typeface="Hiragino Kaku Gothic ProN W3" panose="020B0300000000000000" pitchFamily="34" charset="-128"/>
              </a:rPr>
              <a:t>〜2011</a:t>
            </a:r>
            <a:r>
              <a:rPr lang="ja-JP" altLang="en-US">
                <a:latin typeface="Hiragino Kaku Gothic ProN W3" panose="020B0300000000000000" pitchFamily="34" charset="-128"/>
                <a:ea typeface="Hiragino Kaku Gothic ProN W3" panose="020B0300000000000000" pitchFamily="34" charset="-128"/>
              </a:rPr>
              <a:t>年に日本で行われた</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種々の</a:t>
            </a:r>
            <a:r>
              <a:rPr lang="ja-JP" altLang="en-US">
                <a:latin typeface="Hiragino Kaku Gothic ProN W3" panose="020B0300000000000000" pitchFamily="34" charset="-128"/>
                <a:ea typeface="Hiragino Kaku Gothic ProN W3" panose="020B0300000000000000" pitchFamily="34" charset="-128"/>
              </a:rPr>
              <a:t>がんの分子標的治療薬</a:t>
            </a:r>
            <a:r>
              <a:rPr lang="en-US" altLang="ja-JP" dirty="0">
                <a:latin typeface="Hiragino Kaku Gothic ProN W3" panose="020B0300000000000000" pitchFamily="34" charset="-128"/>
                <a:ea typeface="Hiragino Kaku Gothic ProN W3" panose="020B0300000000000000" pitchFamily="34" charset="-128"/>
              </a:rPr>
              <a:t>Phase III</a:t>
            </a:r>
            <a:r>
              <a:rPr lang="ja-JP" altLang="en-US">
                <a:latin typeface="Hiragino Kaku Gothic ProN W3" panose="020B0300000000000000" pitchFamily="34" charset="-128"/>
                <a:ea typeface="Hiragino Kaku Gothic ProN W3" panose="020B0300000000000000" pitchFamily="34" charset="-128"/>
              </a:rPr>
              <a:t>試験</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介入：分子標的治療薬</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対照：その他の薬剤</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結果：分子標的治療の総費用は対照治療と比較して</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ja-JP" altLang="en-US">
                <a:highlight>
                  <a:srgbClr val="FFFF00"/>
                </a:highlight>
                <a:latin typeface="Hiragino Kaku Gothic ProN W3" panose="020B0300000000000000" pitchFamily="34" charset="-128"/>
                <a:ea typeface="Hiragino Kaku Gothic ProN W3" panose="020B0300000000000000" pitchFamily="34" charset="-128"/>
              </a:rPr>
              <a:t>平均</a:t>
            </a:r>
            <a:r>
              <a:rPr lang="en-US" altLang="ja-JP" dirty="0">
                <a:highlight>
                  <a:srgbClr val="FFFF00"/>
                </a:highlight>
                <a:latin typeface="Hiragino Kaku Gothic ProN W3" panose="020B0300000000000000" pitchFamily="34" charset="-128"/>
                <a:ea typeface="Hiragino Kaku Gothic ProN W3" panose="020B0300000000000000" pitchFamily="34" charset="-128"/>
              </a:rPr>
              <a:t>$21300</a:t>
            </a:r>
            <a:r>
              <a:rPr lang="ja-JP" altLang="en-US">
                <a:highlight>
                  <a:srgbClr val="FFFF00"/>
                </a:highlight>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(SD</a:t>
            </a:r>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$7900)</a:t>
            </a:r>
            <a:r>
              <a:rPr lang="ja-JP" altLang="en-US">
                <a:latin typeface="Hiragino Kaku Gothic ProN W3" panose="020B0300000000000000" pitchFamily="34" charset="-128"/>
                <a:ea typeface="Hiragino Kaku Gothic ProN W3" panose="020B0300000000000000" pitchFamily="34" charset="-128"/>
              </a:rPr>
              <a:t>高額であった</a:t>
            </a:r>
            <a:endParaRPr kumimoji="1" lang="ja-JP" altLang="en-US"/>
          </a:p>
        </p:txBody>
      </p:sp>
      <p:sp>
        <p:nvSpPr>
          <p:cNvPr id="41" name="テキスト ボックス 40">
            <a:extLst>
              <a:ext uri="{FF2B5EF4-FFF2-40B4-BE49-F238E27FC236}">
                <a16:creationId xmlns:a16="http://schemas.microsoft.com/office/drawing/2014/main" id="{6EE1123F-64DD-BDE9-51AD-4B1245FB66A8}"/>
              </a:ext>
            </a:extLst>
          </p:cNvPr>
          <p:cNvSpPr txBox="1"/>
          <p:nvPr/>
        </p:nvSpPr>
        <p:spPr>
          <a:xfrm>
            <a:off x="3050498" y="6265889"/>
            <a:ext cx="6389891" cy="369332"/>
          </a:xfrm>
          <a:prstGeom prst="rect">
            <a:avLst/>
          </a:prstGeom>
          <a:solidFill>
            <a:schemeClr val="accent5">
              <a:lumMod val="20000"/>
              <a:lumOff val="80000"/>
            </a:schemeClr>
          </a:solidFill>
          <a:ln>
            <a:solidFill>
              <a:schemeClr val="tx1"/>
            </a:solidFill>
          </a:ln>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年の生存期間延長にかかる</a:t>
            </a:r>
            <a:r>
              <a:rPr lang="ja-JP" altLang="en-US">
                <a:latin typeface="Hiragino Kaku Gothic ProN W3" panose="020B0300000000000000" pitchFamily="34" charset="-128"/>
                <a:ea typeface="Hiragino Kaku Gothic ProN W3" panose="020B0300000000000000" pitchFamily="34" charset="-128"/>
              </a:rPr>
              <a:t>追加</a:t>
            </a:r>
            <a:r>
              <a:rPr kumimoji="1" lang="ja-JP" altLang="en-US">
                <a:latin typeface="Hiragino Kaku Gothic ProN W3" panose="020B0300000000000000" pitchFamily="34" charset="-128"/>
                <a:ea typeface="Hiragino Kaku Gothic ProN W3" panose="020B0300000000000000" pitchFamily="34" charset="-128"/>
              </a:rPr>
              <a:t>費用は</a:t>
            </a:r>
            <a:r>
              <a:rPr kumimoji="1" lang="en-US" altLang="ja-JP" dirty="0">
                <a:latin typeface="Hiragino Kaku Gothic ProN W3" panose="020B0300000000000000" pitchFamily="34" charset="-128"/>
                <a:ea typeface="Hiragino Kaku Gothic ProN W3" panose="020B0300000000000000" pitchFamily="34" charset="-128"/>
              </a:rPr>
              <a:t>4</a:t>
            </a:r>
            <a:r>
              <a:rPr kumimoji="1" lang="ja-JP" altLang="en-US">
                <a:latin typeface="Hiragino Kaku Gothic ProN W3" panose="020B0300000000000000" pitchFamily="34" charset="-128"/>
                <a:ea typeface="Hiragino Kaku Gothic ProN W3" panose="020B0300000000000000" pitchFamily="34" charset="-128"/>
              </a:rPr>
              <a:t>千万円</a:t>
            </a:r>
            <a:r>
              <a:rPr kumimoji="1" lang="en-US" altLang="ja-JP" dirty="0">
                <a:latin typeface="Hiragino Kaku Gothic ProN W3" panose="020B0300000000000000" pitchFamily="34" charset="-128"/>
                <a:ea typeface="Hiragino Kaku Gothic ProN W3" panose="020B0300000000000000" pitchFamily="34" charset="-128"/>
              </a:rPr>
              <a:t>〜2.3</a:t>
            </a:r>
            <a:r>
              <a:rPr kumimoji="1" lang="ja-JP" altLang="en-US">
                <a:latin typeface="Hiragino Kaku Gothic ProN W3" panose="020B0300000000000000" pitchFamily="34" charset="-128"/>
                <a:ea typeface="Hiragino Kaku Gothic ProN W3" panose="020B0300000000000000" pitchFamily="34" charset="-128"/>
              </a:rPr>
              <a:t>億円</a:t>
            </a:r>
          </a:p>
        </p:txBody>
      </p:sp>
      <mc:AlternateContent xmlns:mc="http://schemas.openxmlformats.org/markup-compatibility/2006" xmlns:a14="http://schemas.microsoft.com/office/drawing/2010/main">
        <mc:Choice Requires="a14">
          <p:sp>
            <p:nvSpPr>
              <p:cNvPr id="42" name="テキスト ボックス 41">
                <a:extLst>
                  <a:ext uri="{FF2B5EF4-FFF2-40B4-BE49-F238E27FC236}">
                    <a16:creationId xmlns:a16="http://schemas.microsoft.com/office/drawing/2014/main" id="{E0A53CB1-AD83-B5FA-1D37-812B7C59491F}"/>
                  </a:ext>
                </a:extLst>
              </p:cNvPr>
              <p:cNvSpPr txBox="1"/>
              <p:nvPr/>
            </p:nvSpPr>
            <p:spPr>
              <a:xfrm>
                <a:off x="402565" y="4508739"/>
                <a:ext cx="5836149" cy="923330"/>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推奨治療実施率</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𝜃</m:t>
                    </m:r>
                    <m:r>
                      <a:rPr lang="en-US" altLang="ja-JP" i="1">
                        <a:latin typeface="Cambria Math" panose="02040503050406030204" pitchFamily="18" charset="0"/>
                        <a:ea typeface="Cambria Math" panose="02040503050406030204" pitchFamily="18" charset="0"/>
                      </a:rPr>
                      <m:t> ~ </m:t>
                    </m:r>
                    <m:r>
                      <a:rPr lang="en-US" altLang="ja-JP" i="1">
                        <a:latin typeface="Cambria Math" panose="02040503050406030204" pitchFamily="18" charset="0"/>
                        <a:ea typeface="Cambria Math" panose="02040503050406030204" pitchFamily="18" charset="0"/>
                      </a:rPr>
                      <m:t>𝐵𝑒𝑡𝑎</m:t>
                    </m:r>
                    <m:r>
                      <a:rPr lang="en-US" altLang="ja-JP" i="1">
                        <a:latin typeface="Cambria Math" panose="02040503050406030204" pitchFamily="18" charset="0"/>
                        <a:ea typeface="Cambria Math" panose="02040503050406030204" pitchFamily="18" charset="0"/>
                      </a:rPr>
                      <m:t>(7394, 93835)</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コスト増分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𝛾</m:t>
                    </m:r>
                    <m:r>
                      <a:rPr lang="en-US" altLang="ja-JP" b="0" i="1" smtClean="0">
                        <a:latin typeface="Cambria Math" panose="02040503050406030204" pitchFamily="18" charset="0"/>
                        <a:ea typeface="Cambria Math" panose="02040503050406030204" pitchFamily="18" charset="0"/>
                      </a:rPr>
                      <m:t> </m:t>
                    </m:r>
                    <m:r>
                      <a:rPr lang="en-US" altLang="ja-JP"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 $3700+</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($25000, 7900)× </m:t>
                    </m:r>
                    <m:r>
                      <a:rPr lang="en-US" altLang="ja-JP" i="1">
                        <a:latin typeface="Cambria Math" panose="02040503050406030204" pitchFamily="18" charset="0"/>
                        <a:ea typeface="Cambria Math" panose="02040503050406030204" pitchFamily="18" charset="0"/>
                      </a:rPr>
                      <m:t>𝜃</m:t>
                    </m:r>
                  </m:oMath>
                </a14:m>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生存期間増分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𝜀</m:t>
                    </m:r>
                    <m:r>
                      <a:rPr lang="en-US" altLang="ja-JP" b="0" i="1" smtClean="0">
                        <a:latin typeface="Cambria Math" panose="02040503050406030204" pitchFamily="18" charset="0"/>
                        <a:ea typeface="Cambria Math" panose="02040503050406030204" pitchFamily="18" charset="0"/>
                      </a:rPr>
                      <m:t> ~ </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(60.8 </m:t>
                    </m:r>
                    <m:r>
                      <a:rPr lang="en-US" altLang="ja-JP" b="0" i="1" smtClean="0">
                        <a:latin typeface="Cambria Math" panose="02040503050406030204" pitchFamily="18" charset="0"/>
                        <a:ea typeface="Cambria Math" panose="02040503050406030204" pitchFamily="18" charset="0"/>
                      </a:rPr>
                      <m:t>𝑑𝑎𝑦𝑠</m:t>
                    </m:r>
                    <m:r>
                      <a:rPr lang="en-US" altLang="ja-JP" b="0" i="1" smtClean="0">
                        <a:latin typeface="Cambria Math" panose="02040503050406030204" pitchFamily="18" charset="0"/>
                        <a:ea typeface="Cambria Math" panose="02040503050406030204" pitchFamily="18" charset="0"/>
                      </a:rPr>
                      <m:t>, 22.4)× </m:t>
                    </m:r>
                    <m:r>
                      <a:rPr lang="en-US" altLang="ja-JP" b="0" i="1" smtClean="0">
                        <a:latin typeface="Cambria Math" panose="02040503050406030204" pitchFamily="18" charset="0"/>
                        <a:ea typeface="Cambria Math" panose="02040503050406030204" pitchFamily="18" charset="0"/>
                      </a:rPr>
                      <m:t>𝜃</m:t>
                    </m:r>
                  </m:oMath>
                </a14:m>
                <a:endParaRPr kumimoji="1" lang="ja-JP" altLang="en-US">
                  <a:latin typeface="Hiragino Kaku Gothic ProN W3" panose="020B0300000000000000" pitchFamily="34" charset="-128"/>
                  <a:ea typeface="Hiragino Kaku Gothic ProN W3" panose="020B0300000000000000" pitchFamily="34" charset="-128"/>
                </a:endParaRPr>
              </a:p>
            </p:txBody>
          </p:sp>
        </mc:Choice>
        <mc:Fallback xmlns="">
          <p:sp>
            <p:nvSpPr>
              <p:cNvPr id="42" name="テキスト ボックス 41">
                <a:extLst>
                  <a:ext uri="{FF2B5EF4-FFF2-40B4-BE49-F238E27FC236}">
                    <a16:creationId xmlns:a16="http://schemas.microsoft.com/office/drawing/2014/main" id="{E0A53CB1-AD83-B5FA-1D37-812B7C59491F}"/>
                  </a:ext>
                </a:extLst>
              </p:cNvPr>
              <p:cNvSpPr txBox="1">
                <a:spLocks noRot="1" noChangeAspect="1" noMove="1" noResize="1" noEditPoints="1" noAdjustHandles="1" noChangeArrowheads="1" noChangeShapeType="1" noTextEdit="1"/>
              </p:cNvSpPr>
              <p:nvPr/>
            </p:nvSpPr>
            <p:spPr>
              <a:xfrm>
                <a:off x="402565" y="4508739"/>
                <a:ext cx="5836149" cy="923330"/>
              </a:xfrm>
              <a:prstGeom prst="rect">
                <a:avLst/>
              </a:prstGeom>
              <a:blipFill>
                <a:blip r:embed="rId4"/>
                <a:stretch>
                  <a:fillRect l="-868" t="-4110" b="-9589"/>
                </a:stretch>
              </a:blipFill>
            </p:spPr>
            <p:txBody>
              <a:bodyPr/>
              <a:lstStyle/>
              <a:p>
                <a:r>
                  <a:rPr lang="ja-JP" altLang="en-US">
                    <a:noFill/>
                  </a:rPr>
                  <a:t> </a:t>
                </a:r>
              </a:p>
            </p:txBody>
          </p:sp>
        </mc:Fallback>
      </mc:AlternateContent>
      <p:sp>
        <p:nvSpPr>
          <p:cNvPr id="2" name="正方形/長方形 1">
            <a:extLst>
              <a:ext uri="{FF2B5EF4-FFF2-40B4-BE49-F238E27FC236}">
                <a16:creationId xmlns:a16="http://schemas.microsoft.com/office/drawing/2014/main" id="{8F9E7970-CB82-40D1-065A-A9E3181B758F}"/>
              </a:ext>
            </a:extLst>
          </p:cNvPr>
          <p:cNvSpPr/>
          <p:nvPr/>
        </p:nvSpPr>
        <p:spPr>
          <a:xfrm>
            <a:off x="357902" y="4499533"/>
            <a:ext cx="5836149" cy="9233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C5BA0C1-091E-18BC-B720-177FCCCD6B41}"/>
              </a:ext>
            </a:extLst>
          </p:cNvPr>
          <p:cNvSpPr txBox="1"/>
          <p:nvPr/>
        </p:nvSpPr>
        <p:spPr>
          <a:xfrm>
            <a:off x="8152213" y="5783083"/>
            <a:ext cx="4017895" cy="523220"/>
          </a:xfrm>
          <a:prstGeom prst="rect">
            <a:avLst/>
          </a:prstGeom>
          <a:noFill/>
        </p:spPr>
        <p:txBody>
          <a:bodyPr wrap="none" rtlCol="0">
            <a:spAutoFit/>
          </a:bodyPr>
          <a:lstStyle/>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a:p>
            <a:r>
              <a:rPr lang="en-AU" altLang="ja-JP" sz="1400" dirty="0">
                <a:latin typeface="Century" panose="02040604050505020304" pitchFamily="18" charset="0"/>
              </a:rPr>
              <a:t>ICER</a:t>
            </a:r>
            <a:r>
              <a:rPr lang="en-US" altLang="ja-JP" sz="1400" dirty="0">
                <a:latin typeface="Century" panose="02040604050505020304" pitchFamily="18" charset="0"/>
              </a:rPr>
              <a:t>:</a:t>
            </a:r>
            <a:r>
              <a:rPr lang="ja-JP" altLang="en-US" sz="1400">
                <a:latin typeface="Century" panose="02040604050505020304" pitchFamily="18" charset="0"/>
              </a:rPr>
              <a:t> </a:t>
            </a:r>
            <a:r>
              <a:rPr lang="en-AU" altLang="ja-JP" sz="1400" dirty="0">
                <a:latin typeface="Century" panose="02040604050505020304" pitchFamily="18" charset="0"/>
              </a:rPr>
              <a:t>Incremental Cost-Effectiveness Ratio</a:t>
            </a:r>
          </a:p>
        </p:txBody>
      </p:sp>
    </p:spTree>
    <p:extLst>
      <p:ext uri="{BB962C8B-B14F-4D97-AF65-F5344CB8AC3E}">
        <p14:creationId xmlns:p14="http://schemas.microsoft.com/office/powerpoint/2010/main" val="55040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91B98-ACFB-FD50-E368-6028377EE3E7}"/>
            </a:ext>
          </a:extLst>
        </p:cNvPr>
        <p:cNvGrpSpPr/>
        <p:nvPr/>
      </p:nvGrpSpPr>
      <p:grpSpPr>
        <a:xfrm>
          <a:off x="0" y="0"/>
          <a:ext cx="0" cy="0"/>
          <a:chOff x="0" y="0"/>
          <a:chExt cx="0" cy="0"/>
        </a:xfrm>
      </p:grpSpPr>
      <p:pic>
        <p:nvPicPr>
          <p:cNvPr id="23" name="図 22">
            <a:extLst>
              <a:ext uri="{FF2B5EF4-FFF2-40B4-BE49-F238E27FC236}">
                <a16:creationId xmlns:a16="http://schemas.microsoft.com/office/drawing/2014/main" id="{345080F5-4DE4-05C5-A4E6-00923E79DF81}"/>
              </a:ext>
            </a:extLst>
          </p:cNvPr>
          <p:cNvPicPr>
            <a:picLocks noChangeAspect="1"/>
          </p:cNvPicPr>
          <p:nvPr/>
        </p:nvPicPr>
        <p:blipFill>
          <a:blip r:embed="rId2"/>
          <a:stretch>
            <a:fillRect/>
          </a:stretch>
        </p:blipFill>
        <p:spPr>
          <a:xfrm>
            <a:off x="6418289" y="1292902"/>
            <a:ext cx="5486400" cy="4572000"/>
          </a:xfrm>
          <a:prstGeom prst="rect">
            <a:avLst/>
          </a:prstGeom>
        </p:spPr>
      </p:pic>
      <p:sp>
        <p:nvSpPr>
          <p:cNvPr id="4" name="TextBox 3">
            <a:extLst>
              <a:ext uri="{FF2B5EF4-FFF2-40B4-BE49-F238E27FC236}">
                <a16:creationId xmlns:a16="http://schemas.microsoft.com/office/drawing/2014/main" id="{ABA927C6-58E1-DBF0-BC68-114F82FEA580}"/>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④</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Cost-effectiveness analysis</a:t>
            </a:r>
          </a:p>
        </p:txBody>
      </p:sp>
      <p:cxnSp>
        <p:nvCxnSpPr>
          <p:cNvPr id="6" name="Straight Connector 5">
            <a:extLst>
              <a:ext uri="{FF2B5EF4-FFF2-40B4-BE49-F238E27FC236}">
                <a16:creationId xmlns:a16="http://schemas.microsoft.com/office/drawing/2014/main" id="{4C08287C-F5DB-DB87-E138-250977A400E4}"/>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F31F03D2-895D-DE9F-3907-67C1976C14C9}"/>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13</a:t>
            </a:fld>
            <a:endParaRPr lang="ja-JP" altLang="en-US"/>
          </a:p>
        </p:txBody>
      </p:sp>
      <p:sp>
        <p:nvSpPr>
          <p:cNvPr id="12" name="テキスト ボックス 11">
            <a:extLst>
              <a:ext uri="{FF2B5EF4-FFF2-40B4-BE49-F238E27FC236}">
                <a16:creationId xmlns:a16="http://schemas.microsoft.com/office/drawing/2014/main" id="{FEAF213C-F735-7480-A215-49268B99D660}"/>
              </a:ext>
            </a:extLst>
          </p:cNvPr>
          <p:cNvSpPr txBox="1"/>
          <p:nvPr/>
        </p:nvSpPr>
        <p:spPr>
          <a:xfrm>
            <a:off x="9189111" y="4118619"/>
            <a:ext cx="2691763" cy="369332"/>
          </a:xfrm>
          <a:prstGeom prst="rect">
            <a:avLst/>
          </a:prstGeom>
          <a:noFill/>
        </p:spPr>
        <p:txBody>
          <a:bodyPr wrap="none" rtlCol="0">
            <a:spAutoFit/>
          </a:bodyPr>
          <a:lstStyle/>
          <a:p>
            <a:r>
              <a:rPr kumimoji="1" lang="en-US" altLang="ja-JP" dirty="0"/>
              <a:t>$186,000 = \67,100,000</a:t>
            </a:r>
            <a:endParaRPr kumimoji="1" lang="ja-JP" altLang="en-US"/>
          </a:p>
        </p:txBody>
      </p:sp>
      <p:cxnSp>
        <p:nvCxnSpPr>
          <p:cNvPr id="24" name="直線コネクタ 23">
            <a:extLst>
              <a:ext uri="{FF2B5EF4-FFF2-40B4-BE49-F238E27FC236}">
                <a16:creationId xmlns:a16="http://schemas.microsoft.com/office/drawing/2014/main" id="{8870005F-1960-2604-6136-3E48EE6A7ABA}"/>
              </a:ext>
            </a:extLst>
          </p:cNvPr>
          <p:cNvCxnSpPr/>
          <p:nvPr/>
        </p:nvCxnSpPr>
        <p:spPr>
          <a:xfrm>
            <a:off x="9113595" y="3525658"/>
            <a:ext cx="0" cy="1940944"/>
          </a:xfrm>
          <a:prstGeom prst="line">
            <a:avLst/>
          </a:prstGeom>
          <a:ln w="19050">
            <a:prstDash val="sysDot"/>
          </a:ln>
        </p:spPr>
        <p:style>
          <a:lnRef idx="1">
            <a:schemeClr val="accent2"/>
          </a:lnRef>
          <a:fillRef idx="0">
            <a:schemeClr val="accent2"/>
          </a:fillRef>
          <a:effectRef idx="0">
            <a:schemeClr val="accent2"/>
          </a:effectRef>
          <a:fontRef idx="minor">
            <a:schemeClr val="tx1"/>
          </a:fontRef>
        </p:style>
      </p:cxnSp>
      <p:grpSp>
        <p:nvGrpSpPr>
          <p:cNvPr id="25" name="グループ化 24">
            <a:extLst>
              <a:ext uri="{FF2B5EF4-FFF2-40B4-BE49-F238E27FC236}">
                <a16:creationId xmlns:a16="http://schemas.microsoft.com/office/drawing/2014/main" id="{E607296C-EEC9-16FF-8991-D343E14E0C9B}"/>
              </a:ext>
            </a:extLst>
          </p:cNvPr>
          <p:cNvGrpSpPr/>
          <p:nvPr/>
        </p:nvGrpSpPr>
        <p:grpSpPr>
          <a:xfrm rot="5400000">
            <a:off x="1242559" y="3893311"/>
            <a:ext cx="549121" cy="424073"/>
            <a:chOff x="3797044" y="1962678"/>
            <a:chExt cx="549121" cy="424073"/>
          </a:xfrm>
        </p:grpSpPr>
        <p:sp>
          <p:nvSpPr>
            <p:cNvPr id="27" name="Rounded Rectangle 22">
              <a:extLst>
                <a:ext uri="{FF2B5EF4-FFF2-40B4-BE49-F238E27FC236}">
                  <a16:creationId xmlns:a16="http://schemas.microsoft.com/office/drawing/2014/main" id="{70B4E009-3F7F-B7EF-92A9-06A502F70462}"/>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8" name="Rounded Rectangle 29">
              <a:extLst>
                <a:ext uri="{FF2B5EF4-FFF2-40B4-BE49-F238E27FC236}">
                  <a16:creationId xmlns:a16="http://schemas.microsoft.com/office/drawing/2014/main" id="{3124FA06-CF73-76D7-60F0-B7793A6D6855}"/>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9" name="Rounded Rectangle 30">
              <a:extLst>
                <a:ext uri="{FF2B5EF4-FFF2-40B4-BE49-F238E27FC236}">
                  <a16:creationId xmlns:a16="http://schemas.microsoft.com/office/drawing/2014/main" id="{542B982B-66C0-E9BD-D6ED-D3DA54A9F1A4}"/>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31" name="テキスト ボックス 30">
            <a:extLst>
              <a:ext uri="{FF2B5EF4-FFF2-40B4-BE49-F238E27FC236}">
                <a16:creationId xmlns:a16="http://schemas.microsoft.com/office/drawing/2014/main" id="{125BE26F-BCE4-757D-B09B-1F729F98B6F6}"/>
              </a:ext>
            </a:extLst>
          </p:cNvPr>
          <p:cNvSpPr txBox="1"/>
          <p:nvPr/>
        </p:nvSpPr>
        <p:spPr>
          <a:xfrm>
            <a:off x="1811548" y="3795622"/>
            <a:ext cx="3656770" cy="646331"/>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推定した</a:t>
            </a:r>
            <a:r>
              <a:rPr lang="en-US" altLang="ja-JP" dirty="0">
                <a:latin typeface="Hiragino Kaku Gothic ProN W3" panose="020B0300000000000000" pitchFamily="34" charset="-128"/>
                <a:ea typeface="Hiragino Kaku Gothic ProN W3" panose="020B0300000000000000" pitchFamily="34" charset="-128"/>
              </a:rPr>
              <a:t>ATT</a:t>
            </a:r>
            <a:r>
              <a:rPr lang="ja-JP" altLang="en-US">
                <a:latin typeface="Hiragino Kaku Gothic ProN W3" panose="020B0300000000000000" pitchFamily="34" charset="-128"/>
                <a:ea typeface="Hiragino Kaku Gothic ProN W3" panose="020B0300000000000000" pitchFamily="34" charset="-128"/>
              </a:rPr>
              <a:t>の信頼区間および</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検査費用 </a:t>
            </a:r>
            <a:r>
              <a:rPr lang="en-US" altLang="ja-JP" dirty="0">
                <a:latin typeface="Hiragino Kaku Gothic ProN W3" panose="020B0300000000000000" pitchFamily="34" charset="-128"/>
                <a:ea typeface="Hiragino Kaku Gothic ProN W3" panose="020B0300000000000000" pitchFamily="34" charset="-128"/>
              </a:rPr>
              <a:t>$3,700</a:t>
            </a:r>
            <a:r>
              <a:rPr lang="ja-JP" altLang="en-US">
                <a:latin typeface="Hiragino Kaku Gothic ProN W3" panose="020B0300000000000000" pitchFamily="34" charset="-128"/>
                <a:ea typeface="Hiragino Kaku Gothic ProN W3" panose="020B0300000000000000" pitchFamily="34" charset="-128"/>
              </a:rPr>
              <a:t>を踏まえて</a:t>
            </a:r>
            <a:endParaRPr kumimoji="1" lang="ja-JP" altLang="en-US"/>
          </a:p>
        </p:txBody>
      </p:sp>
      <p:sp>
        <p:nvSpPr>
          <p:cNvPr id="32" name="テキスト ボックス 31">
            <a:extLst>
              <a:ext uri="{FF2B5EF4-FFF2-40B4-BE49-F238E27FC236}">
                <a16:creationId xmlns:a16="http://schemas.microsoft.com/office/drawing/2014/main" id="{71EDD967-7FF1-506E-903C-C038B41BE3D5}"/>
              </a:ext>
            </a:extLst>
          </p:cNvPr>
          <p:cNvSpPr txBox="1"/>
          <p:nvPr/>
        </p:nvSpPr>
        <p:spPr>
          <a:xfrm>
            <a:off x="483080" y="5469148"/>
            <a:ext cx="3502324" cy="369332"/>
          </a:xfrm>
          <a:prstGeom prst="rect">
            <a:avLst/>
          </a:prstGeom>
          <a:noFill/>
        </p:spPr>
        <p:txBody>
          <a:bodyPr wrap="squar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Monte Carlo simulation</a:t>
            </a:r>
            <a:r>
              <a:rPr kumimoji="1" lang="ja-JP" altLang="en-US">
                <a:latin typeface="Hiragino Kaku Gothic ProN W3" panose="020B0300000000000000" pitchFamily="34" charset="-128"/>
                <a:ea typeface="Hiragino Kaku Gothic ProN W3" panose="020B0300000000000000" pitchFamily="34" charset="-128"/>
              </a:rPr>
              <a:t>を実施</a:t>
            </a:r>
          </a:p>
        </p:txBody>
      </p:sp>
      <p:pic>
        <p:nvPicPr>
          <p:cNvPr id="33" name="図 32">
            <a:extLst>
              <a:ext uri="{FF2B5EF4-FFF2-40B4-BE49-F238E27FC236}">
                <a16:creationId xmlns:a16="http://schemas.microsoft.com/office/drawing/2014/main" id="{199AC749-86C9-ADC4-F26F-9197E93020B0}"/>
              </a:ext>
            </a:extLst>
          </p:cNvPr>
          <p:cNvPicPr>
            <a:picLocks noChangeAspect="1"/>
          </p:cNvPicPr>
          <p:nvPr/>
        </p:nvPicPr>
        <p:blipFill>
          <a:blip r:embed="rId3"/>
          <a:stretch>
            <a:fillRect/>
          </a:stretch>
        </p:blipFill>
        <p:spPr>
          <a:xfrm>
            <a:off x="424617" y="850691"/>
            <a:ext cx="4619573" cy="588689"/>
          </a:xfrm>
          <a:prstGeom prst="rect">
            <a:avLst/>
          </a:prstGeom>
        </p:spPr>
      </p:pic>
      <p:sp>
        <p:nvSpPr>
          <p:cNvPr id="34" name="テキスト ボックス 33">
            <a:extLst>
              <a:ext uri="{FF2B5EF4-FFF2-40B4-BE49-F238E27FC236}">
                <a16:creationId xmlns:a16="http://schemas.microsoft.com/office/drawing/2014/main" id="{1106B3AC-CA03-203B-2D15-7E1D4D564F2D}"/>
              </a:ext>
            </a:extLst>
          </p:cNvPr>
          <p:cNvSpPr txBox="1"/>
          <p:nvPr/>
        </p:nvSpPr>
        <p:spPr>
          <a:xfrm>
            <a:off x="569626" y="1409074"/>
            <a:ext cx="2356414" cy="369332"/>
          </a:xfrm>
          <a:prstGeom prst="rect">
            <a:avLst/>
          </a:prstGeom>
          <a:noFill/>
        </p:spPr>
        <p:txBody>
          <a:bodyPr wrap="none" rtlCol="0">
            <a:spAutoFit/>
          </a:bodyPr>
          <a:lstStyle/>
          <a:p>
            <a:r>
              <a:rPr kumimoji="1" lang="en-US" altLang="ja-JP" dirty="0">
                <a:latin typeface="Century" panose="02040604050505020304" pitchFamily="18" charset="0"/>
              </a:rPr>
              <a:t>Ebara T, </a:t>
            </a:r>
            <a:r>
              <a:rPr kumimoji="1" lang="en-US" altLang="ja-JP" i="1" dirty="0">
                <a:latin typeface="Century" panose="02040604050505020304" pitchFamily="18" charset="0"/>
              </a:rPr>
              <a:t>Daru</a:t>
            </a:r>
            <a:r>
              <a:rPr kumimoji="1" lang="en-US" altLang="ja-JP" dirty="0">
                <a:latin typeface="Century" panose="02040604050505020304" pitchFamily="18" charset="0"/>
              </a:rPr>
              <a:t>, 2013</a:t>
            </a:r>
            <a:endParaRPr kumimoji="1" lang="ja-JP" altLang="en-US">
              <a:latin typeface="Century" panose="02040604050505020304" pitchFamily="18" charset="0"/>
            </a:endParaRPr>
          </a:p>
        </p:txBody>
      </p:sp>
      <p:sp>
        <p:nvSpPr>
          <p:cNvPr id="35" name="テキスト ボックス 34">
            <a:extLst>
              <a:ext uri="{FF2B5EF4-FFF2-40B4-BE49-F238E27FC236}">
                <a16:creationId xmlns:a16="http://schemas.microsoft.com/office/drawing/2014/main" id="{8AF53E2C-DE04-17D6-71F1-D4BC7D8857FB}"/>
              </a:ext>
            </a:extLst>
          </p:cNvPr>
          <p:cNvSpPr txBox="1"/>
          <p:nvPr/>
        </p:nvSpPr>
        <p:spPr>
          <a:xfrm>
            <a:off x="517397" y="1901865"/>
            <a:ext cx="5493812" cy="1754326"/>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対象：</a:t>
            </a:r>
            <a:r>
              <a:rPr lang="en-US" altLang="ja-JP" dirty="0">
                <a:latin typeface="Hiragino Kaku Gothic ProN W3" panose="020B0300000000000000" pitchFamily="34" charset="-128"/>
                <a:ea typeface="Hiragino Kaku Gothic ProN W3" panose="020B0300000000000000" pitchFamily="34" charset="-128"/>
              </a:rPr>
              <a:t>2008</a:t>
            </a:r>
            <a:r>
              <a:rPr lang="ja-JP" altLang="en-US">
                <a:latin typeface="Hiragino Kaku Gothic ProN W3" panose="020B0300000000000000" pitchFamily="34" charset="-128"/>
                <a:ea typeface="Hiragino Kaku Gothic ProN W3" panose="020B0300000000000000" pitchFamily="34" charset="-128"/>
              </a:rPr>
              <a:t>年</a:t>
            </a:r>
            <a:r>
              <a:rPr lang="en-US" altLang="ja-JP" dirty="0">
                <a:latin typeface="Hiragino Kaku Gothic ProN W3" panose="020B0300000000000000" pitchFamily="34" charset="-128"/>
                <a:ea typeface="Hiragino Kaku Gothic ProN W3" panose="020B0300000000000000" pitchFamily="34" charset="-128"/>
              </a:rPr>
              <a:t>〜2011</a:t>
            </a:r>
            <a:r>
              <a:rPr lang="ja-JP" altLang="en-US">
                <a:latin typeface="Hiragino Kaku Gothic ProN W3" panose="020B0300000000000000" pitchFamily="34" charset="-128"/>
                <a:ea typeface="Hiragino Kaku Gothic ProN W3" panose="020B0300000000000000" pitchFamily="34" charset="-128"/>
              </a:rPr>
              <a:t>年に日本で行われた</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種々の</a:t>
            </a:r>
            <a:r>
              <a:rPr lang="ja-JP" altLang="en-US">
                <a:latin typeface="Hiragino Kaku Gothic ProN W3" panose="020B0300000000000000" pitchFamily="34" charset="-128"/>
                <a:ea typeface="Hiragino Kaku Gothic ProN W3" panose="020B0300000000000000" pitchFamily="34" charset="-128"/>
              </a:rPr>
              <a:t>がんの分子標的治療薬</a:t>
            </a:r>
            <a:r>
              <a:rPr lang="en-US" altLang="ja-JP" dirty="0">
                <a:latin typeface="Hiragino Kaku Gothic ProN W3" panose="020B0300000000000000" pitchFamily="34" charset="-128"/>
                <a:ea typeface="Hiragino Kaku Gothic ProN W3" panose="020B0300000000000000" pitchFamily="34" charset="-128"/>
              </a:rPr>
              <a:t>Phase III</a:t>
            </a:r>
            <a:r>
              <a:rPr lang="ja-JP" altLang="en-US">
                <a:latin typeface="Hiragino Kaku Gothic ProN W3" panose="020B0300000000000000" pitchFamily="34" charset="-128"/>
                <a:ea typeface="Hiragino Kaku Gothic ProN W3" panose="020B0300000000000000" pitchFamily="34" charset="-128"/>
              </a:rPr>
              <a:t>試験</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介入：分子標的治療薬</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対照：その他の薬剤</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結果：分子標的治療の総費用は対照治療と比較して</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ja-JP" altLang="en-US">
                <a:highlight>
                  <a:srgbClr val="FFFF00"/>
                </a:highlight>
                <a:latin typeface="Hiragino Kaku Gothic ProN W3" panose="020B0300000000000000" pitchFamily="34" charset="-128"/>
                <a:ea typeface="Hiragino Kaku Gothic ProN W3" panose="020B0300000000000000" pitchFamily="34" charset="-128"/>
              </a:rPr>
              <a:t>平均</a:t>
            </a:r>
            <a:r>
              <a:rPr lang="en-US" altLang="ja-JP" dirty="0">
                <a:highlight>
                  <a:srgbClr val="FFFF00"/>
                </a:highlight>
                <a:latin typeface="Hiragino Kaku Gothic ProN W3" panose="020B0300000000000000" pitchFamily="34" charset="-128"/>
                <a:ea typeface="Hiragino Kaku Gothic ProN W3" panose="020B0300000000000000" pitchFamily="34" charset="-128"/>
              </a:rPr>
              <a:t>$21300</a:t>
            </a:r>
            <a:r>
              <a:rPr lang="ja-JP" altLang="en-US">
                <a:highlight>
                  <a:srgbClr val="FFFF00"/>
                </a:highlight>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(SD</a:t>
            </a:r>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$7900)</a:t>
            </a:r>
            <a:r>
              <a:rPr lang="ja-JP" altLang="en-US">
                <a:latin typeface="Hiragino Kaku Gothic ProN W3" panose="020B0300000000000000" pitchFamily="34" charset="-128"/>
                <a:ea typeface="Hiragino Kaku Gothic ProN W3" panose="020B0300000000000000" pitchFamily="34" charset="-128"/>
              </a:rPr>
              <a:t>高額であった</a:t>
            </a:r>
            <a:endParaRPr kumimoji="1" lang="ja-JP" altLang="en-US"/>
          </a:p>
        </p:txBody>
      </p:sp>
      <p:sp>
        <p:nvSpPr>
          <p:cNvPr id="36" name="テキスト ボックス 35">
            <a:extLst>
              <a:ext uri="{FF2B5EF4-FFF2-40B4-BE49-F238E27FC236}">
                <a16:creationId xmlns:a16="http://schemas.microsoft.com/office/drawing/2014/main" id="{B8A77981-493A-DB82-8933-53A07D16FEDC}"/>
              </a:ext>
            </a:extLst>
          </p:cNvPr>
          <p:cNvSpPr txBox="1"/>
          <p:nvPr/>
        </p:nvSpPr>
        <p:spPr>
          <a:xfrm>
            <a:off x="3072983" y="6018552"/>
            <a:ext cx="7236276" cy="646331"/>
          </a:xfrm>
          <a:prstGeom prst="rect">
            <a:avLst/>
          </a:prstGeom>
          <a:solidFill>
            <a:schemeClr val="accent5">
              <a:lumMod val="20000"/>
              <a:lumOff val="80000"/>
            </a:schemeClr>
          </a:solidFill>
          <a:ln>
            <a:solidFill>
              <a:schemeClr val="tx1"/>
            </a:solidFill>
          </a:ln>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年の生存期間延長に</a:t>
            </a:r>
            <a:r>
              <a:rPr kumimoji="1" lang="en-US" altLang="ja-JP" dirty="0">
                <a:latin typeface="Hiragino Kaku Gothic ProN W3" panose="020B0300000000000000" pitchFamily="34" charset="-128"/>
                <a:ea typeface="Hiragino Kaku Gothic ProN W3" panose="020B0300000000000000" pitchFamily="34" charset="-128"/>
              </a:rPr>
              <a:t>6710</a:t>
            </a:r>
            <a:r>
              <a:rPr kumimoji="1" lang="ja-JP" altLang="en-US">
                <a:latin typeface="Hiragino Kaku Gothic ProN W3" panose="020B0300000000000000" pitchFamily="34" charset="-128"/>
                <a:ea typeface="Hiragino Kaku Gothic ProN W3" panose="020B0300000000000000" pitchFamily="34" charset="-128"/>
              </a:rPr>
              <a:t>万円要することが許容できれば、</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50</a:t>
            </a:r>
            <a:r>
              <a:rPr lang="ja-JP" altLang="en-US">
                <a:latin typeface="Hiragino Kaku Gothic ProN W3" panose="020B0300000000000000" pitchFamily="34" charset="-128"/>
                <a:ea typeface="Hiragino Kaku Gothic ProN W3" panose="020B0300000000000000" pitchFamily="34" charset="-128"/>
              </a:rPr>
              <a:t>％の確率で</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検査は</a:t>
            </a:r>
            <a:r>
              <a:rPr lang="en-US" altLang="ja-JP" dirty="0">
                <a:latin typeface="Hiragino Kaku Gothic ProN W3" panose="020B0300000000000000" pitchFamily="34" charset="-128"/>
                <a:ea typeface="Hiragino Kaku Gothic ProN W3" panose="020B0300000000000000" pitchFamily="34" charset="-128"/>
              </a:rPr>
              <a:t>Cost-effective</a:t>
            </a:r>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a:t>
            </a:r>
            <a:r>
              <a:rPr lang="ja-JP" altLang="en-US">
                <a:latin typeface="Hiragino Kaku Gothic ProN W3" panose="020B0300000000000000" pitchFamily="34" charset="-128"/>
                <a:ea typeface="Hiragino Kaku Gothic ProN W3" panose="020B0300000000000000" pitchFamily="34" charset="-128"/>
              </a:rPr>
              <a:t>その確率は極めて低い</a:t>
            </a:r>
            <a:r>
              <a:rPr lang="en-US" altLang="ja-JP" dirty="0">
                <a:latin typeface="Hiragino Kaku Gothic ProN W3" panose="020B0300000000000000" pitchFamily="34" charset="-128"/>
                <a:ea typeface="Hiragino Kaku Gothic ProN W3" panose="020B0300000000000000" pitchFamily="34" charset="-128"/>
              </a:rPr>
              <a:t>)</a:t>
            </a:r>
            <a:endParaRPr kumimoji="1" lang="ja-JP" altLang="en-US">
              <a:latin typeface="Hiragino Kaku Gothic ProN W3" panose="020B0300000000000000" pitchFamily="34" charset="-128"/>
              <a:ea typeface="Hiragino Kaku Gothic ProN W3" panose="020B0300000000000000" pitchFamily="34" charset="-128"/>
            </a:endParaRP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179C5611-6F40-03C6-9ECD-0769CE686BF5}"/>
                  </a:ext>
                </a:extLst>
              </p:cNvPr>
              <p:cNvSpPr txBox="1"/>
              <p:nvPr/>
            </p:nvSpPr>
            <p:spPr>
              <a:xfrm>
                <a:off x="402565" y="4508739"/>
                <a:ext cx="5836149" cy="923330"/>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推奨治療実施率</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𝜃</m:t>
                    </m:r>
                    <m:r>
                      <a:rPr lang="en-US" altLang="ja-JP" i="1">
                        <a:latin typeface="Cambria Math" panose="02040503050406030204" pitchFamily="18" charset="0"/>
                        <a:ea typeface="Cambria Math" panose="02040503050406030204" pitchFamily="18" charset="0"/>
                      </a:rPr>
                      <m:t> ~ </m:t>
                    </m:r>
                    <m:r>
                      <a:rPr lang="en-US" altLang="ja-JP" i="1">
                        <a:latin typeface="Cambria Math" panose="02040503050406030204" pitchFamily="18" charset="0"/>
                        <a:ea typeface="Cambria Math" panose="02040503050406030204" pitchFamily="18" charset="0"/>
                      </a:rPr>
                      <m:t>𝐵𝑒𝑡𝑎</m:t>
                    </m:r>
                    <m:r>
                      <a:rPr lang="en-US" altLang="ja-JP" i="1">
                        <a:latin typeface="Cambria Math" panose="02040503050406030204" pitchFamily="18" charset="0"/>
                        <a:ea typeface="Cambria Math" panose="02040503050406030204" pitchFamily="18" charset="0"/>
                      </a:rPr>
                      <m:t>(7394, 93835)</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コスト増分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𝛾</m:t>
                    </m:r>
                    <m:r>
                      <a:rPr lang="en-US" altLang="ja-JP" b="0" i="1" smtClean="0">
                        <a:latin typeface="Cambria Math" panose="02040503050406030204" pitchFamily="18" charset="0"/>
                        <a:ea typeface="Cambria Math" panose="02040503050406030204" pitchFamily="18" charset="0"/>
                      </a:rPr>
                      <m:t> </m:t>
                    </m:r>
                    <m:r>
                      <a:rPr lang="en-US" altLang="ja-JP" i="1" smtClean="0">
                        <a:latin typeface="Cambria Math" panose="02040503050406030204" pitchFamily="18" charset="0"/>
                        <a:ea typeface="Cambria Math" panose="02040503050406030204" pitchFamily="18" charset="0"/>
                      </a:rPr>
                      <m:t>~</m:t>
                    </m:r>
                    <m:r>
                      <a:rPr lang="en-US" altLang="ja-JP" b="0" i="1" smtClean="0">
                        <a:latin typeface="Cambria Math" panose="02040503050406030204" pitchFamily="18" charset="0"/>
                        <a:ea typeface="Cambria Math" panose="02040503050406030204" pitchFamily="18" charset="0"/>
                      </a:rPr>
                      <m:t> $3700+</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($25000, 7900)× </m:t>
                    </m:r>
                    <m:r>
                      <a:rPr lang="en-US" altLang="ja-JP" i="1">
                        <a:latin typeface="Cambria Math" panose="02040503050406030204" pitchFamily="18" charset="0"/>
                        <a:ea typeface="Cambria Math" panose="02040503050406030204" pitchFamily="18" charset="0"/>
                      </a:rPr>
                      <m:t>𝜃</m:t>
                    </m:r>
                  </m:oMath>
                </a14:m>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生存期間増分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𝜀</m:t>
                    </m:r>
                    <m:r>
                      <a:rPr lang="en-US" altLang="ja-JP" b="0" i="1" smtClean="0">
                        <a:latin typeface="Cambria Math" panose="02040503050406030204" pitchFamily="18" charset="0"/>
                        <a:ea typeface="Cambria Math" panose="02040503050406030204" pitchFamily="18" charset="0"/>
                      </a:rPr>
                      <m:t> ~ </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(60.8 </m:t>
                    </m:r>
                    <m:r>
                      <a:rPr lang="en-US" altLang="ja-JP" b="0" i="1" smtClean="0">
                        <a:latin typeface="Cambria Math" panose="02040503050406030204" pitchFamily="18" charset="0"/>
                        <a:ea typeface="Cambria Math" panose="02040503050406030204" pitchFamily="18" charset="0"/>
                      </a:rPr>
                      <m:t>𝑑𝑎𝑦𝑠</m:t>
                    </m:r>
                    <m:r>
                      <a:rPr lang="en-US" altLang="ja-JP" b="0" i="1" smtClean="0">
                        <a:latin typeface="Cambria Math" panose="02040503050406030204" pitchFamily="18" charset="0"/>
                        <a:ea typeface="Cambria Math" panose="02040503050406030204" pitchFamily="18" charset="0"/>
                      </a:rPr>
                      <m:t>, 22.4)× </m:t>
                    </m:r>
                    <m:r>
                      <a:rPr lang="en-US" altLang="ja-JP" b="0" i="1" smtClean="0">
                        <a:latin typeface="Cambria Math" panose="02040503050406030204" pitchFamily="18" charset="0"/>
                        <a:ea typeface="Cambria Math" panose="02040503050406030204" pitchFamily="18" charset="0"/>
                      </a:rPr>
                      <m:t>𝜃</m:t>
                    </m:r>
                  </m:oMath>
                </a14:m>
                <a:endParaRPr kumimoji="1" lang="ja-JP" altLang="en-US">
                  <a:latin typeface="Hiragino Kaku Gothic ProN W3" panose="020B0300000000000000" pitchFamily="34" charset="-128"/>
                  <a:ea typeface="Hiragino Kaku Gothic ProN W3" panose="020B0300000000000000" pitchFamily="34" charset="-128"/>
                </a:endParaRPr>
              </a:p>
            </p:txBody>
          </p:sp>
        </mc:Choice>
        <mc:Fallback xmlns="">
          <p:sp>
            <p:nvSpPr>
              <p:cNvPr id="37" name="テキスト ボックス 36">
                <a:extLst>
                  <a:ext uri="{FF2B5EF4-FFF2-40B4-BE49-F238E27FC236}">
                    <a16:creationId xmlns:a16="http://schemas.microsoft.com/office/drawing/2014/main" id="{179C5611-6F40-03C6-9ECD-0769CE686BF5}"/>
                  </a:ext>
                </a:extLst>
              </p:cNvPr>
              <p:cNvSpPr txBox="1">
                <a:spLocks noRot="1" noChangeAspect="1" noMove="1" noResize="1" noEditPoints="1" noAdjustHandles="1" noChangeArrowheads="1" noChangeShapeType="1" noTextEdit="1"/>
              </p:cNvSpPr>
              <p:nvPr/>
            </p:nvSpPr>
            <p:spPr>
              <a:xfrm>
                <a:off x="402565" y="4508739"/>
                <a:ext cx="5836149" cy="923330"/>
              </a:xfrm>
              <a:prstGeom prst="rect">
                <a:avLst/>
              </a:prstGeom>
              <a:blipFill>
                <a:blip r:embed="rId4"/>
                <a:stretch>
                  <a:fillRect l="-868" t="-4110" b="-9589"/>
                </a:stretch>
              </a:blipFill>
            </p:spPr>
            <p:txBody>
              <a:bodyPr/>
              <a:lstStyle/>
              <a:p>
                <a:r>
                  <a:rPr lang="ja-JP" altLang="en-US">
                    <a:noFill/>
                  </a:rPr>
                  <a:t> </a:t>
                </a:r>
              </a:p>
            </p:txBody>
          </p:sp>
        </mc:Fallback>
      </mc:AlternateContent>
      <p:sp>
        <p:nvSpPr>
          <p:cNvPr id="7" name="正方形/長方形 6">
            <a:extLst>
              <a:ext uri="{FF2B5EF4-FFF2-40B4-BE49-F238E27FC236}">
                <a16:creationId xmlns:a16="http://schemas.microsoft.com/office/drawing/2014/main" id="{763F283C-749F-4BCE-2B9F-0DC8057DA517}"/>
              </a:ext>
            </a:extLst>
          </p:cNvPr>
          <p:cNvSpPr/>
          <p:nvPr/>
        </p:nvSpPr>
        <p:spPr>
          <a:xfrm>
            <a:off x="357902" y="4499533"/>
            <a:ext cx="5836149" cy="923330"/>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746042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E3CC1-53D7-96C5-B1B7-23824B325D9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AE1DA49-18C0-D9B9-CD40-5130A56C5723}"/>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⑤</a:t>
            </a:r>
            <a:r>
              <a:rPr lang="ja-JP" altLang="en-US" sz="2800" b="1">
                <a:latin typeface="Hiragino Kaku Gothic ProN W6" panose="020B0300000000000000" pitchFamily="34" charset="-128"/>
                <a:ea typeface="Hiragino Kaku Gothic ProN W6" panose="020B0300000000000000" pitchFamily="34" charset="-128"/>
              </a:rPr>
              <a:t> </a:t>
            </a:r>
            <a:r>
              <a:rPr lang="ja-JP" altLang="en-US" sz="2800" b="1">
                <a:solidFill>
                  <a:srgbClr val="000000"/>
                </a:solidFill>
                <a:latin typeface="Hiragino Kaku Gothic ProN W6" panose="020B0300000000000000" pitchFamily="34" charset="-128"/>
                <a:ea typeface="Hiragino Kaku Gothic ProN W6" panose="020B0300000000000000" pitchFamily="34" charset="-128"/>
              </a:rPr>
              <a:t>治療到達性を予測するノモグラム</a:t>
            </a:r>
          </a:p>
        </p:txBody>
      </p:sp>
      <p:cxnSp>
        <p:nvCxnSpPr>
          <p:cNvPr id="6" name="Straight Connector 5">
            <a:extLst>
              <a:ext uri="{FF2B5EF4-FFF2-40B4-BE49-F238E27FC236}">
                <a16:creationId xmlns:a16="http://schemas.microsoft.com/office/drawing/2014/main" id="{83687BDF-97B5-D7B4-1E2B-472ADB821A37}"/>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0D50FA14-9D9C-0380-27BA-F0087864DB4A}"/>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14</a:t>
            </a:fld>
            <a:endParaRPr lang="ja-JP" altLang="en-US"/>
          </a:p>
        </p:txBody>
      </p:sp>
      <p:sp>
        <p:nvSpPr>
          <p:cNvPr id="5" name="テキスト ボックス 4">
            <a:extLst>
              <a:ext uri="{FF2B5EF4-FFF2-40B4-BE49-F238E27FC236}">
                <a16:creationId xmlns:a16="http://schemas.microsoft.com/office/drawing/2014/main" id="{72209608-D787-2F26-A895-22FE70FC0FE6}"/>
              </a:ext>
            </a:extLst>
          </p:cNvPr>
          <p:cNvSpPr txBox="1"/>
          <p:nvPr/>
        </p:nvSpPr>
        <p:spPr>
          <a:xfrm>
            <a:off x="650196" y="1516878"/>
            <a:ext cx="5029085" cy="1200329"/>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3</a:t>
            </a:r>
            <a:r>
              <a:rPr lang="ja-JP" altLang="en-US">
                <a:latin typeface="Hiragino Kaku Gothic ProN W3" panose="020B0300000000000000" pitchFamily="34" charset="-128"/>
                <a:ea typeface="Hiragino Kaku Gothic ProN W3" panose="020B0300000000000000" pitchFamily="34" charset="-128"/>
              </a:rPr>
              <a:t>種類のアウトカムを設定</a:t>
            </a:r>
            <a:endParaRPr lang="en-US" altLang="ja-JP" dirty="0">
              <a:latin typeface="Hiragino Kaku Gothic ProN W3" panose="020B0300000000000000" pitchFamily="34" charset="-128"/>
              <a:ea typeface="Hiragino Kaku Gothic ProN W3" panose="020B0300000000000000" pitchFamily="34" charset="-128"/>
            </a:endParaRPr>
          </a:p>
          <a:p>
            <a:pPr marL="342900" indent="-342900">
              <a:buAutoNum type="alphaUcParenBoth"/>
            </a:pP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エビデンスレベル</a:t>
            </a:r>
            <a:r>
              <a:rPr lang="en-AU" altLang="ja-JP" dirty="0">
                <a:latin typeface="Hiragino Kaku Gothic ProN W3" panose="020B0300000000000000" pitchFamily="34" charset="-128"/>
                <a:ea typeface="Hiragino Kaku Gothic ProN W3" panose="020B0300000000000000" pitchFamily="34" charset="-128"/>
              </a:rPr>
              <a:t> A</a:t>
            </a:r>
            <a:r>
              <a:rPr lang="en-US" altLang="ja-JP" dirty="0">
                <a:latin typeface="Hiragino Kaku Gothic ProN W3" panose="020B0300000000000000" pitchFamily="34" charset="-128"/>
                <a:ea typeface="Hiragino Kaku Gothic ProN W3" panose="020B0300000000000000" pitchFamily="34" charset="-128"/>
              </a:rPr>
              <a:t>/B</a:t>
            </a:r>
            <a:r>
              <a:rPr lang="ja-JP" altLang="en-US">
                <a:latin typeface="Hiragino Kaku Gothic ProN W3" panose="020B0300000000000000" pitchFamily="34" charset="-128"/>
                <a:ea typeface="Hiragino Kaku Gothic ProN W3" panose="020B0300000000000000" pitchFamily="34" charset="-128"/>
              </a:rPr>
              <a:t>の検出</a:t>
            </a:r>
            <a:endParaRPr lang="en-US" altLang="ja-JP" dirty="0">
              <a:latin typeface="Hiragino Kaku Gothic ProN W3" panose="020B0300000000000000" pitchFamily="34" charset="-128"/>
              <a:ea typeface="Hiragino Kaku Gothic ProN W3" panose="020B0300000000000000" pitchFamily="34" charset="-128"/>
            </a:endParaRPr>
          </a:p>
          <a:p>
            <a:pPr marL="342900" indent="-342900">
              <a:buAutoNum type="alphaUcParenBoth"/>
            </a:pP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推奨治療があった</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C)</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推奨治療を受けた</a:t>
            </a:r>
          </a:p>
        </p:txBody>
      </p:sp>
      <p:sp>
        <p:nvSpPr>
          <p:cNvPr id="7" name="テキスト ボックス 6">
            <a:extLst>
              <a:ext uri="{FF2B5EF4-FFF2-40B4-BE49-F238E27FC236}">
                <a16:creationId xmlns:a16="http://schemas.microsoft.com/office/drawing/2014/main" id="{EB7643A1-0C3C-ED10-2666-279726D29A72}"/>
              </a:ext>
            </a:extLst>
          </p:cNvPr>
          <p:cNvSpPr txBox="1"/>
          <p:nvPr/>
        </p:nvSpPr>
        <p:spPr>
          <a:xfrm>
            <a:off x="622092" y="891915"/>
            <a:ext cx="5246621" cy="369332"/>
          </a:xfrm>
          <a:prstGeom prst="rect">
            <a:avLst/>
          </a:prstGeom>
          <a:noFill/>
        </p:spPr>
        <p:txBody>
          <a:bodyPr wrap="square" rtlCol="0">
            <a:spAutoFit/>
          </a:bodyPr>
          <a:lstStyle/>
          <a:p>
            <a:r>
              <a:rPr kumimoji="1" lang="ja-JP" altLang="en-US">
                <a:latin typeface="Hiragino Kaku Gothic ProN W3" panose="020B0300000000000000" pitchFamily="34" charset="-128"/>
                <a:ea typeface="Hiragino Kaku Gothic ProN W3" panose="020B0300000000000000" pitchFamily="34" charset="-128"/>
              </a:rPr>
              <a:t>費用対効果の改善には、適切な患者選択が必要</a:t>
            </a:r>
          </a:p>
        </p:txBody>
      </p:sp>
      <p:sp>
        <p:nvSpPr>
          <p:cNvPr id="8" name="テキスト ボックス 7">
            <a:extLst>
              <a:ext uri="{FF2B5EF4-FFF2-40B4-BE49-F238E27FC236}">
                <a16:creationId xmlns:a16="http://schemas.microsoft.com/office/drawing/2014/main" id="{CB54EFEE-6F7E-0AA9-7128-EBD46E779C91}"/>
              </a:ext>
            </a:extLst>
          </p:cNvPr>
          <p:cNvSpPr txBox="1"/>
          <p:nvPr/>
        </p:nvSpPr>
        <p:spPr>
          <a:xfrm>
            <a:off x="622092" y="4202084"/>
            <a:ext cx="4765280" cy="2031325"/>
          </a:xfrm>
          <a:prstGeom prst="rect">
            <a:avLst/>
          </a:prstGeom>
          <a:solidFill>
            <a:srgbClr val="FFFFCC"/>
          </a:solidFill>
          <a:ln>
            <a:solidFill>
              <a:schemeClr val="tx1"/>
            </a:solidFill>
          </a:ln>
        </p:spPr>
        <p:txBody>
          <a:bodyPr wrap="square" rtlCol="0">
            <a:spAutoFit/>
          </a:bodyPr>
          <a:lstStyle/>
          <a:p>
            <a:r>
              <a:rPr kumimoji="1" lang="ja-JP" altLang="en-US">
                <a:latin typeface="Hiragino Kaku Gothic ProN W3" panose="020B0300000000000000" pitchFamily="34" charset="-128"/>
                <a:ea typeface="Hiragino Kaku Gothic ProN W3" panose="020B0300000000000000" pitchFamily="34" charset="-128"/>
              </a:rPr>
              <a:t>アウトカムと相関性のある因子を</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AIC</a:t>
            </a:r>
            <a:r>
              <a:rPr lang="ja-JP" altLang="en-US">
                <a:latin typeface="Hiragino Kaku Gothic ProN W3" panose="020B0300000000000000" pitchFamily="34" charset="-128"/>
                <a:ea typeface="Hiragino Kaku Gothic ProN W3" panose="020B0300000000000000" pitchFamily="34" charset="-128"/>
              </a:rPr>
              <a:t>を参考に変数減少法で選択</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選択された因子の臨床的妥当性を確認</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多変量ロジスティック回帰モデルに基づき</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ノモグラムを作成</a:t>
            </a:r>
            <a:endParaRPr lang="en-US" altLang="ja-JP" dirty="0">
              <a:latin typeface="Hiragino Kaku Gothic ProN W3" panose="020B0300000000000000" pitchFamily="34" charset="-128"/>
              <a:ea typeface="Hiragino Kaku Gothic ProN W3" panose="020B0300000000000000" pitchFamily="34" charset="-128"/>
            </a:endParaRPr>
          </a:p>
        </p:txBody>
      </p:sp>
      <p:graphicFrame>
        <p:nvGraphicFramePr>
          <p:cNvPr id="10" name="表 9">
            <a:extLst>
              <a:ext uri="{FF2B5EF4-FFF2-40B4-BE49-F238E27FC236}">
                <a16:creationId xmlns:a16="http://schemas.microsoft.com/office/drawing/2014/main" id="{ED0E36DB-68BC-E801-BC55-FD45C3657E84}"/>
              </a:ext>
            </a:extLst>
          </p:cNvPr>
          <p:cNvGraphicFramePr>
            <a:graphicFrameLocks noGrp="1"/>
          </p:cNvGraphicFramePr>
          <p:nvPr>
            <p:extLst>
              <p:ext uri="{D42A27DB-BD31-4B8C-83A1-F6EECF244321}">
                <p14:modId xmlns:p14="http://schemas.microsoft.com/office/powerpoint/2010/main" val="1480461881"/>
              </p:ext>
            </p:extLst>
          </p:nvPr>
        </p:nvGraphicFramePr>
        <p:xfrm>
          <a:off x="6169110" y="780064"/>
          <a:ext cx="5400798" cy="6148732"/>
        </p:xfrm>
        <a:graphic>
          <a:graphicData uri="http://schemas.openxmlformats.org/drawingml/2006/table">
            <a:tbl>
              <a:tblPr/>
              <a:tblGrid>
                <a:gridCol w="1367784">
                  <a:extLst>
                    <a:ext uri="{9D8B030D-6E8A-4147-A177-3AD203B41FA5}">
                      <a16:colId xmlns:a16="http://schemas.microsoft.com/office/drawing/2014/main" val="1457472861"/>
                    </a:ext>
                  </a:extLst>
                </a:gridCol>
                <a:gridCol w="586195">
                  <a:extLst>
                    <a:ext uri="{9D8B030D-6E8A-4147-A177-3AD203B41FA5}">
                      <a16:colId xmlns:a16="http://schemas.microsoft.com/office/drawing/2014/main" val="900312075"/>
                    </a:ext>
                  </a:extLst>
                </a:gridCol>
                <a:gridCol w="586195">
                  <a:extLst>
                    <a:ext uri="{9D8B030D-6E8A-4147-A177-3AD203B41FA5}">
                      <a16:colId xmlns:a16="http://schemas.microsoft.com/office/drawing/2014/main" val="4259667126"/>
                    </a:ext>
                  </a:extLst>
                </a:gridCol>
                <a:gridCol w="586195">
                  <a:extLst>
                    <a:ext uri="{9D8B030D-6E8A-4147-A177-3AD203B41FA5}">
                      <a16:colId xmlns:a16="http://schemas.microsoft.com/office/drawing/2014/main" val="3106100344"/>
                    </a:ext>
                  </a:extLst>
                </a:gridCol>
                <a:gridCol w="844117">
                  <a:extLst>
                    <a:ext uri="{9D8B030D-6E8A-4147-A177-3AD203B41FA5}">
                      <a16:colId xmlns:a16="http://schemas.microsoft.com/office/drawing/2014/main" val="754028011"/>
                    </a:ext>
                  </a:extLst>
                </a:gridCol>
                <a:gridCol w="586195">
                  <a:extLst>
                    <a:ext uri="{9D8B030D-6E8A-4147-A177-3AD203B41FA5}">
                      <a16:colId xmlns:a16="http://schemas.microsoft.com/office/drawing/2014/main" val="2477376396"/>
                    </a:ext>
                  </a:extLst>
                </a:gridCol>
                <a:gridCol w="844117">
                  <a:extLst>
                    <a:ext uri="{9D8B030D-6E8A-4147-A177-3AD203B41FA5}">
                      <a16:colId xmlns:a16="http://schemas.microsoft.com/office/drawing/2014/main" val="2637535927"/>
                    </a:ext>
                  </a:extLst>
                </a:gridCol>
              </a:tblGrid>
              <a:tr h="79270">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AU" altLang="ja-JP" sz="800" b="1" i="0" u="none" strike="noStrike" dirty="0">
                          <a:solidFill>
                            <a:srgbClr val="333333"/>
                          </a:solidFill>
                          <a:effectLst/>
                          <a:latin typeface="Helvetica" pitchFamily="2" charset="0"/>
                          <a:ea typeface="游ゴシック" panose="020B0400000000000000" pitchFamily="34" charset="-128"/>
                        </a:rPr>
                        <a:t>Outcome</a:t>
                      </a:r>
                      <a:r>
                        <a:rPr lang="en-AU" altLang="ja-JP" sz="700" b="1" i="0" u="none" strike="noStrike" dirty="0">
                          <a:solidFill>
                            <a:srgbClr val="333333"/>
                          </a:solidFill>
                          <a:effectLst/>
                          <a:latin typeface="Helvetica" pitchFamily="2" charset="0"/>
                          <a:ea typeface="游ゴシック" panose="020B0400000000000000" pitchFamily="34" charset="-128"/>
                        </a:rPr>
                        <a:t> (A)</a:t>
                      </a:r>
                    </a:p>
                  </a:txBody>
                  <a:tcPr marL="2831" marR="2831" marT="28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ctr">
                        <a:buNone/>
                      </a:pPr>
                      <a:r>
                        <a:rPr lang="ja-JP" altLang="en-US" sz="700" b="0" i="0" u="none" strike="noStrike">
                          <a:solidFill>
                            <a:srgbClr val="000000"/>
                          </a:solidFill>
                          <a:effectLst/>
                          <a:latin typeface="游ゴシック" panose="020B0400000000000000" pitchFamily="34" charset="-128"/>
                          <a:ea typeface="游ゴシック" panose="020B0400000000000000" pitchFamily="34" charset="-128"/>
                        </a:rPr>
                        <a:t>　</a:t>
                      </a:r>
                    </a:p>
                  </a:txBody>
                  <a:tcPr marL="2831" marR="2831" marT="2831" marB="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ctr">
                        <a:buNone/>
                      </a:pPr>
                      <a:r>
                        <a:rPr lang="ja-JP" altLang="en-US" sz="700" b="0" i="0" u="none" strike="noStrike">
                          <a:solidFill>
                            <a:srgbClr val="000000"/>
                          </a:solidFill>
                          <a:effectLst/>
                          <a:latin typeface="游ゴシック" panose="020B0400000000000000" pitchFamily="34" charset="-128"/>
                          <a:ea typeface="游ゴシック" panose="020B0400000000000000" pitchFamily="34" charset="-128"/>
                        </a:rPr>
                        <a:t>　</a:t>
                      </a:r>
                    </a:p>
                  </a:txBody>
                  <a:tcPr marL="2831" marR="2831" marT="2831" marB="0" anchor="ctr">
                    <a:lnL>
                      <a:noFill/>
                    </a:lnL>
                    <a:lnR>
                      <a:noFill/>
                    </a:lnR>
                    <a:lnT w="12700" cap="flat" cmpd="sng" algn="ctr">
                      <a:solidFill>
                        <a:srgbClr val="000000"/>
                      </a:solidFill>
                      <a:prstDash val="solid"/>
                      <a:round/>
                      <a:headEnd type="none" w="med" len="med"/>
                      <a:tailEnd type="none" w="med" len="med"/>
                    </a:lnT>
                    <a:lnB>
                      <a:noFill/>
                    </a:lnB>
                    <a:noFill/>
                  </a:tcPr>
                </a:tc>
                <a:tc gridSpan="2">
                  <a:txBody>
                    <a:bodyPr/>
                    <a:lstStyle/>
                    <a:p>
                      <a:pPr algn="ctr" fontAlgn="ctr">
                        <a:buNone/>
                      </a:pPr>
                      <a:r>
                        <a:rPr lang="en-AU" sz="800" b="1" i="0" u="none" strike="noStrike">
                          <a:solidFill>
                            <a:srgbClr val="333333"/>
                          </a:solidFill>
                          <a:effectLst/>
                          <a:latin typeface="Helvetica" pitchFamily="2" charset="0"/>
                          <a:ea typeface="游ゴシック" panose="020B0400000000000000" pitchFamily="34" charset="-128"/>
                        </a:rPr>
                        <a:t>Univariate</a:t>
                      </a: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gridSpan="2">
                  <a:txBody>
                    <a:bodyPr/>
                    <a:lstStyle/>
                    <a:p>
                      <a:pPr algn="ctr" fontAlgn="ctr">
                        <a:buNone/>
                      </a:pPr>
                      <a:r>
                        <a:rPr lang="en-AU" sz="800" b="1" i="0" u="none" strike="noStrike" dirty="0">
                          <a:solidFill>
                            <a:srgbClr val="333333"/>
                          </a:solidFill>
                          <a:effectLst/>
                          <a:latin typeface="Helvetica" pitchFamily="2" charset="0"/>
                          <a:ea typeface="游ゴシック" panose="020B0400000000000000" pitchFamily="34" charset="-128"/>
                        </a:rPr>
                        <a:t>Multivariable</a:t>
                      </a: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extLst>
                  <a:ext uri="{0D108BD9-81ED-4DB2-BD59-A6C34878D82A}">
                    <a16:rowId xmlns:a16="http://schemas.microsoft.com/office/drawing/2014/main" val="2536102968"/>
                  </a:ext>
                </a:extLst>
              </a:tr>
              <a:tr h="160684">
                <a:tc>
                  <a:txBody>
                    <a:bodyPr/>
                    <a:lstStyle/>
                    <a:p>
                      <a:pPr algn="l" fontAlgn="ctr">
                        <a:buNone/>
                      </a:pPr>
                      <a:r>
                        <a:rPr lang="en-AU" sz="800" b="1" i="0" u="none" strike="noStrike" dirty="0">
                          <a:solidFill>
                            <a:srgbClr val="333333"/>
                          </a:solidFill>
                          <a:effectLst/>
                          <a:latin typeface="Helvetica" pitchFamily="2" charset="0"/>
                          <a:ea typeface="游ゴシック" panose="020B0400000000000000" pitchFamily="34" charset="-128"/>
                        </a:rPr>
                        <a:t>Characteristic</a:t>
                      </a:r>
                    </a:p>
                  </a:txBody>
                  <a:tcPr marL="2831" marR="2831" marT="28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dirty="0">
                          <a:solidFill>
                            <a:srgbClr val="333333"/>
                          </a:solidFill>
                          <a:effectLst/>
                          <a:latin typeface="Helvetica" pitchFamily="2" charset="0"/>
                          <a:ea typeface="游ゴシック" panose="020B0400000000000000" pitchFamily="34" charset="-128"/>
                        </a:rPr>
                        <a:t>N</a:t>
                      </a:r>
                    </a:p>
                  </a:txBody>
                  <a:tcPr marL="2831" marR="2831" marT="28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dirty="0">
                          <a:solidFill>
                            <a:srgbClr val="333333"/>
                          </a:solidFill>
                          <a:effectLst/>
                          <a:latin typeface="Helvetica" pitchFamily="2" charset="0"/>
                          <a:ea typeface="游ゴシック" panose="020B0400000000000000" pitchFamily="34" charset="-128"/>
                        </a:rPr>
                        <a:t>Event N</a:t>
                      </a:r>
                    </a:p>
                  </a:txBody>
                  <a:tcPr marL="2831" marR="2831" marT="2831"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a:solidFill>
                            <a:srgbClr val="333333"/>
                          </a:solidFill>
                          <a:effectLst/>
                          <a:latin typeface="Helvetica" pitchFamily="2" charset="0"/>
                          <a:ea typeface="游ゴシック" panose="020B0400000000000000" pitchFamily="34" charset="-128"/>
                        </a:rPr>
                        <a:t>OR</a:t>
                      </a:r>
                    </a:p>
                  </a:txBody>
                  <a:tcPr marL="2831" marR="2831" marT="28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a:solidFill>
                            <a:srgbClr val="333333"/>
                          </a:solidFill>
                          <a:effectLst/>
                          <a:latin typeface="Helvetica" pitchFamily="2" charset="0"/>
                          <a:ea typeface="游ゴシック" panose="020B0400000000000000" pitchFamily="34" charset="-128"/>
                        </a:rPr>
                        <a:t>p-value</a:t>
                      </a:r>
                    </a:p>
                  </a:txBody>
                  <a:tcPr marL="2831" marR="2831" marT="28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a:solidFill>
                            <a:srgbClr val="333333"/>
                          </a:solidFill>
                          <a:effectLst/>
                          <a:latin typeface="Helvetica" pitchFamily="2" charset="0"/>
                          <a:ea typeface="游ゴシック" panose="020B0400000000000000" pitchFamily="34" charset="-128"/>
                        </a:rPr>
                        <a:t>OR</a:t>
                      </a:r>
                    </a:p>
                  </a:txBody>
                  <a:tcPr marL="2831" marR="2831" marT="28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AU" sz="800" b="1" i="0" u="none" strike="noStrike">
                          <a:solidFill>
                            <a:srgbClr val="333333"/>
                          </a:solidFill>
                          <a:effectLst/>
                          <a:latin typeface="Helvetica" pitchFamily="2" charset="0"/>
                          <a:ea typeface="游ゴシック" panose="020B0400000000000000" pitchFamily="34" charset="-128"/>
                        </a:rPr>
                        <a:t>p-value</a:t>
                      </a:r>
                    </a:p>
                  </a:txBody>
                  <a:tcPr marL="2831" marR="2831" marT="2831" marB="0" anchor="ctr">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84965389"/>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Age ≤65 / ≥66</a:t>
                      </a: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endParaRPr lang="ja-JP" altLang="en-US" sz="800" b="0" i="0" u="none" strike="noStrike">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endParaRPr lang="ja-JP" altLang="en-US" sz="800" b="0" i="0" u="none" strike="noStrike">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endParaRPr lang="ja-JP" altLang="en-US" sz="800" b="0" i="0" u="none" strike="noStrike">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dirty="0">
                          <a:solidFill>
                            <a:srgbClr val="333333"/>
                          </a:solidFill>
                          <a:effectLst/>
                          <a:latin typeface="Helvetica" pitchFamily="2" charset="0"/>
                          <a:ea typeface="游ゴシック" panose="020B0400000000000000" pitchFamily="34" charset="-128"/>
                        </a:rPr>
                        <a:t>0.02</a:t>
                      </a: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endParaRPr lang="ja-JP" altLang="en-US" sz="800" b="0" i="0" u="none" strike="noStrike">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0.02</a:t>
                      </a:r>
                    </a:p>
                  </a:txBody>
                  <a:tcPr marL="2831" marR="2831" marT="2831" marB="0" anchor="ctr">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3623825"/>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Older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37,973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8,825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83528027"/>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Younger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43,927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10,520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0.95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59020611"/>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Lymphatic metastasis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2.77×10^-51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1.97×10^-3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772866984"/>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49,687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10,838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11214861"/>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32,213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8,507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1.29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02370293"/>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Brain metastasis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2.77×10^-150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2.89×10^-8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08702103"/>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79,011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18,034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26764298"/>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2,889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1,311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2.81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1.31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74039657"/>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Lung metastasis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1.95×10^-96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4.25×10^-3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28919306"/>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58,348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12,621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742452057"/>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23,552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6,724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1.45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1.07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79008865"/>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Bone metastasis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1.94×10^-8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934753827"/>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67,210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13,550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099061300"/>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14,690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5,795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2.58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1.17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507425209"/>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Liver metastasis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2.23×10^-33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1.90×10^-11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02981121"/>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54,588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12,200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906818114"/>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27,312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7,145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1.23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1.16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40181977"/>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Sex</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1.51×10^-68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8.35×10^-17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161240668"/>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Female</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41,230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10,801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2301866"/>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Male</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40,670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8,544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0.75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872953879"/>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Performance status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0.98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16504523"/>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dirty="0">
                          <a:solidFill>
                            <a:srgbClr val="333333"/>
                          </a:solidFill>
                          <a:effectLst/>
                          <a:latin typeface="Helvetica" pitchFamily="2" charset="0"/>
                          <a:ea typeface="游ゴシック" panose="020B0400000000000000" pitchFamily="34" charset="-128"/>
                        </a:rPr>
                        <a:t>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49,435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11,641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554880610"/>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a:solidFill>
                            <a:srgbClr val="333333"/>
                          </a:solidFill>
                          <a:effectLst/>
                          <a:latin typeface="Helvetica" pitchFamily="2" charset="0"/>
                          <a:ea typeface="游ゴシック" panose="020B0400000000000000" pitchFamily="34" charset="-128"/>
                        </a:rPr>
                        <a:t>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29,221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6,928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260543222"/>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dirty="0">
                          <a:solidFill>
                            <a:srgbClr val="333333"/>
                          </a:solidFill>
                          <a:effectLst/>
                          <a:latin typeface="Helvetica" pitchFamily="2" charset="0"/>
                          <a:ea typeface="游ゴシック" panose="020B0400000000000000" pitchFamily="34" charset="-128"/>
                        </a:rPr>
                        <a:t>2_4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3,244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776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0.99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451568681"/>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Alcoholic_history</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2.26×10^-17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0.27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708156268"/>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No</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71,114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17,141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517992426"/>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Yes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10,786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2,204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0.97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360975585"/>
                  </a:ext>
                </a:extLst>
              </a:tr>
              <a:tr h="79270">
                <a:tc>
                  <a:txBody>
                    <a:bodyPr/>
                    <a:lstStyle/>
                    <a:p>
                      <a:pPr algn="l" fontAlgn="ctr">
                        <a:buNone/>
                      </a:pPr>
                      <a:r>
                        <a:rPr lang="en-AU" sz="800" b="1" i="0" u="none" strike="noStrike" dirty="0">
                          <a:solidFill>
                            <a:srgbClr val="333333"/>
                          </a:solidFill>
                          <a:effectLst/>
                          <a:latin typeface="Helvetica" pitchFamily="2" charset="0"/>
                          <a:ea typeface="游ゴシック" panose="020B0400000000000000" pitchFamily="34" charset="-128"/>
                        </a:rPr>
                        <a:t>Time</a:t>
                      </a:r>
                      <a:r>
                        <a:rPr lang="en-US" sz="800" b="1" i="0" u="none" strike="noStrike" dirty="0">
                          <a:solidFill>
                            <a:srgbClr val="333333"/>
                          </a:solidFill>
                          <a:effectLst/>
                          <a:latin typeface="Helvetica" pitchFamily="2" charset="0"/>
                          <a:ea typeface="游ゴシック" panose="020B0400000000000000" pitchFamily="34" charset="-128"/>
                        </a:rPr>
                        <a:t> from </a:t>
                      </a:r>
                      <a:r>
                        <a:rPr lang="en-AU" sz="800" b="1" i="0" u="none" strike="noStrike" dirty="0">
                          <a:solidFill>
                            <a:srgbClr val="333333"/>
                          </a:solidFill>
                          <a:effectLst/>
                          <a:latin typeface="Helvetica" pitchFamily="2" charset="0"/>
                          <a:ea typeface="游ゴシック" panose="020B0400000000000000" pitchFamily="34" charset="-128"/>
                        </a:rPr>
                        <a:t>diagnosis</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0.43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4225500504"/>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&lt;=1-year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30,705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4,867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485939196"/>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&gt;1-year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51,195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14,478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2.09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0.98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486287720"/>
                  </a:ext>
                </a:extLst>
              </a:tr>
              <a:tr h="79270">
                <a:tc>
                  <a:txBody>
                    <a:bodyPr/>
                    <a:lstStyle/>
                    <a:p>
                      <a:pPr algn="l" fontAlgn="ctr">
                        <a:buNone/>
                      </a:pPr>
                      <a:r>
                        <a:rPr lang="en-AU" sz="800" b="1" i="0" u="none" strike="noStrike" dirty="0" err="1">
                          <a:solidFill>
                            <a:srgbClr val="333333"/>
                          </a:solidFill>
                          <a:effectLst/>
                          <a:latin typeface="Helvetica" pitchFamily="2" charset="0"/>
                          <a:ea typeface="游ゴシック" panose="020B0400000000000000" pitchFamily="34" charset="-128"/>
                        </a:rPr>
                        <a:t>CTx</a:t>
                      </a:r>
                      <a:r>
                        <a:rPr lang="en-AU" sz="800" b="1" i="0" u="none" strike="noStrike" dirty="0">
                          <a:solidFill>
                            <a:srgbClr val="333333"/>
                          </a:solidFill>
                          <a:effectLst/>
                          <a:latin typeface="Helvetica" pitchFamily="2" charset="0"/>
                          <a:ea typeface="游ゴシック" panose="020B0400000000000000" pitchFamily="34" charset="-128"/>
                        </a:rPr>
                        <a:t> lines before CGP</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1.80×10^-306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60200533"/>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dirty="0">
                          <a:solidFill>
                            <a:srgbClr val="333333"/>
                          </a:solidFill>
                          <a:effectLst/>
                          <a:latin typeface="Helvetica" pitchFamily="2" charset="0"/>
                          <a:ea typeface="游ゴシック" panose="020B0400000000000000" pitchFamily="34" charset="-128"/>
                        </a:rPr>
                        <a:t>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22,311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4,356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57796041"/>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dirty="0">
                          <a:solidFill>
                            <a:srgbClr val="333333"/>
                          </a:solidFill>
                          <a:effectLst/>
                          <a:latin typeface="Helvetica" pitchFamily="2" charset="0"/>
                          <a:ea typeface="游ゴシック" panose="020B0400000000000000" pitchFamily="34" charset="-128"/>
                        </a:rPr>
                        <a:t>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19,985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3,396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828209588"/>
                  </a:ext>
                </a:extLst>
              </a:tr>
              <a:tr h="79270">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r>
                        <a:rPr lang="en-US" altLang="ja-JP" sz="800" b="0" i="0" u="none" strike="noStrike" dirty="0">
                          <a:solidFill>
                            <a:srgbClr val="333333"/>
                          </a:solidFill>
                          <a:effectLst/>
                          <a:latin typeface="Helvetica" pitchFamily="2" charset="0"/>
                          <a:ea typeface="游ゴシック" panose="020B0400000000000000" pitchFamily="34" charset="-128"/>
                        </a:rPr>
                        <a:t>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39,604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11,593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1.71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41873498"/>
                  </a:ext>
                </a:extLst>
              </a:tr>
              <a:tr h="79270">
                <a:tc gridSpan="2">
                  <a:txBody>
                    <a:bodyPr/>
                    <a:lstStyle/>
                    <a:p>
                      <a:pPr algn="l" fontAlgn="ctr">
                        <a:buNone/>
                      </a:pPr>
                      <a:r>
                        <a:rPr lang="en-AU" sz="800" b="1" i="0" u="none" strike="noStrike" dirty="0">
                          <a:solidFill>
                            <a:srgbClr val="333333"/>
                          </a:solidFill>
                          <a:effectLst/>
                          <a:latin typeface="Helvetica" pitchFamily="2" charset="0"/>
                          <a:ea typeface="游ゴシック" panose="020B0400000000000000" pitchFamily="34" charset="-128"/>
                        </a:rPr>
                        <a:t>Best </a:t>
                      </a:r>
                      <a:r>
                        <a:rPr lang="en-AU" sz="800" b="1" i="0" u="none" strike="noStrike" dirty="0" err="1">
                          <a:solidFill>
                            <a:srgbClr val="333333"/>
                          </a:solidFill>
                          <a:effectLst/>
                          <a:latin typeface="Helvetica" pitchFamily="2" charset="0"/>
                          <a:ea typeface="游ゴシック" panose="020B0400000000000000" pitchFamily="34" charset="-128"/>
                        </a:rPr>
                        <a:t>CTx</a:t>
                      </a:r>
                      <a:r>
                        <a:rPr lang="en-AU" sz="800" b="1" i="0" u="none" strike="noStrike" dirty="0">
                          <a:solidFill>
                            <a:srgbClr val="333333"/>
                          </a:solidFill>
                          <a:effectLst/>
                          <a:latin typeface="Helvetica" pitchFamily="2" charset="0"/>
                          <a:ea typeface="游ゴシック" panose="020B0400000000000000" pitchFamily="34" charset="-128"/>
                        </a:rPr>
                        <a:t> effect before CGP</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hMerge="1">
                  <a:txBody>
                    <a:bodyPr/>
                    <a:lstStyle/>
                    <a:p>
                      <a:endParaRPr kumimoji="1" lang="ja-JP" altLang="en-US"/>
                    </a:p>
                  </a:txBody>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1.23×10^-189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637641"/>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SD</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20,555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4,675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133109905"/>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CR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1,776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477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1.25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646042411"/>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PR</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20,075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6,237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1.53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1.04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867466683"/>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PD</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8,235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1,772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0.93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1.01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873495332"/>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NE</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8,948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1,828</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1.09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768408038"/>
                  </a:ext>
                </a:extLst>
              </a:tr>
              <a:tr h="79270">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a:t>
                      </a:r>
                      <a:r>
                        <a:rPr lang="en-AU" sz="800" b="0" i="0" u="none" strike="noStrike" dirty="0" err="1">
                          <a:solidFill>
                            <a:srgbClr val="333333"/>
                          </a:solidFill>
                          <a:effectLst/>
                          <a:latin typeface="Helvetica" pitchFamily="2" charset="0"/>
                          <a:ea typeface="游ゴシック" panose="020B0400000000000000" pitchFamily="34" charset="-128"/>
                        </a:rPr>
                        <a:t>CTx_naive</a:t>
                      </a:r>
                      <a:endParaRPr lang="en-AU" sz="800" b="0" i="0" u="none" strike="noStrike" dirty="0">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22,311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4,356</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3511699870"/>
                  </a:ext>
                </a:extLst>
              </a:tr>
              <a:tr h="79270">
                <a:tc>
                  <a:txBody>
                    <a:bodyPr/>
                    <a:lstStyle/>
                    <a:p>
                      <a:pPr algn="l" fontAlgn="ctr">
                        <a:buNone/>
                      </a:pPr>
                      <a:r>
                        <a:rPr lang="en-AU" sz="800" b="1" i="0" u="none" strike="noStrike">
                          <a:solidFill>
                            <a:srgbClr val="333333"/>
                          </a:solidFill>
                          <a:effectLst/>
                          <a:latin typeface="Helvetica" pitchFamily="2" charset="0"/>
                          <a:ea typeface="游ゴシック" panose="020B0400000000000000" pitchFamily="34" charset="-128"/>
                        </a:rPr>
                        <a:t>Panel</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1" i="0" u="none" strike="noStrike">
                          <a:solidFill>
                            <a:srgbClr val="333333"/>
                          </a:solidFill>
                          <a:effectLst/>
                          <a:latin typeface="Helvetica" pitchFamily="2" charset="0"/>
                          <a:ea typeface="游ゴシック" panose="020B0400000000000000" pitchFamily="34" charset="-128"/>
                        </a:rPr>
                        <a:t>5.94×10^-84</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en-US" altLang="ja-JP" sz="800" b="1" i="0" u="none" strike="noStrike">
                          <a:solidFill>
                            <a:srgbClr val="333333"/>
                          </a:solidFill>
                          <a:effectLst/>
                          <a:latin typeface="Helvetica" pitchFamily="2" charset="0"/>
                          <a:ea typeface="游ゴシック" panose="020B0400000000000000" pitchFamily="34" charset="-128"/>
                        </a:rPr>
                        <a:t>1.48×10^-41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1290514289"/>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FoundationOne CDx</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56,517</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14,102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67127835"/>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GenMineTOP</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3,693</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790</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0.82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880594640"/>
                  </a:ext>
                </a:extLst>
              </a:tr>
              <a:tr h="79270">
                <a:tc>
                  <a:txBody>
                    <a:bodyPr/>
                    <a:lstStyle/>
                    <a:p>
                      <a:pPr algn="l" fontAlgn="ctr">
                        <a:buNone/>
                      </a:pPr>
                      <a:r>
                        <a:rPr lang="en-AU" sz="800" b="0" i="0" u="none" strike="noStrike">
                          <a:solidFill>
                            <a:srgbClr val="333333"/>
                          </a:solidFill>
                          <a:effectLst/>
                          <a:latin typeface="Helvetica" pitchFamily="2" charset="0"/>
                          <a:ea typeface="游ゴシック" panose="020B0400000000000000" pitchFamily="34" charset="-128"/>
                        </a:rPr>
                        <a:t>    Liquid</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13,929</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3,261</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0.92</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0.75</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noFill/>
                  </a:tcPr>
                </a:tc>
                <a:extLst>
                  <a:ext uri="{0D108BD9-81ED-4DB2-BD59-A6C34878D82A}">
                    <a16:rowId xmlns:a16="http://schemas.microsoft.com/office/drawing/2014/main" val="2683992984"/>
                  </a:ext>
                </a:extLst>
              </a:tr>
              <a:tr h="83045">
                <a:tc>
                  <a:txBody>
                    <a:bodyPr/>
                    <a:lstStyle/>
                    <a:p>
                      <a:pPr algn="l" fontAlgn="ctr">
                        <a:buNone/>
                      </a:pPr>
                      <a:r>
                        <a:rPr lang="en-AU" sz="800" b="0" i="0" u="none" strike="noStrike" dirty="0">
                          <a:solidFill>
                            <a:srgbClr val="333333"/>
                          </a:solidFill>
                          <a:effectLst/>
                          <a:latin typeface="Helvetica" pitchFamily="2" charset="0"/>
                          <a:ea typeface="游ゴシック" panose="020B0400000000000000" pitchFamily="34" charset="-128"/>
                        </a:rPr>
                        <a:t>    NCC </a:t>
                      </a:r>
                      <a:r>
                        <a:rPr lang="en-AU" sz="800" b="0" i="0" u="none" strike="noStrike" dirty="0" err="1">
                          <a:solidFill>
                            <a:srgbClr val="333333"/>
                          </a:solidFill>
                          <a:effectLst/>
                          <a:latin typeface="Helvetica" pitchFamily="2" charset="0"/>
                          <a:ea typeface="游ゴシック" panose="020B0400000000000000" pitchFamily="34" charset="-128"/>
                        </a:rPr>
                        <a:t>OncoPanel</a:t>
                      </a:r>
                      <a:endParaRPr lang="en-AU" sz="800" b="0" i="0" u="none" strike="noStrike" dirty="0">
                        <a:solidFill>
                          <a:srgbClr val="333333"/>
                        </a:solidFill>
                        <a:effectLst/>
                        <a:latin typeface="Helvetica" pitchFamily="2" charset="0"/>
                        <a:ea typeface="游ゴシック" panose="020B0400000000000000" pitchFamily="34" charset="-128"/>
                      </a:endParaRP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7,761</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1,192</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800" b="0" i="0" u="none" strike="noStrike">
                          <a:solidFill>
                            <a:srgbClr val="333333"/>
                          </a:solidFill>
                          <a:effectLst/>
                          <a:latin typeface="Helvetica" pitchFamily="2" charset="0"/>
                          <a:ea typeface="游ゴシック" panose="020B0400000000000000" pitchFamily="34" charset="-128"/>
                        </a:rPr>
                        <a:t>0.55</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ctr">
                        <a:buNone/>
                      </a:pPr>
                      <a:r>
                        <a:rPr lang="en-US" altLang="ja-JP" sz="800" b="0" i="0" u="none" strike="noStrike" dirty="0">
                          <a:solidFill>
                            <a:srgbClr val="333333"/>
                          </a:solidFill>
                          <a:effectLst/>
                          <a:latin typeface="Helvetica" pitchFamily="2" charset="0"/>
                          <a:ea typeface="游ゴシック" panose="020B0400000000000000" pitchFamily="34" charset="-128"/>
                        </a:rPr>
                        <a:t>0.7</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buNone/>
                      </a:pPr>
                      <a:r>
                        <a:rPr lang="ja-JP" altLang="en-US" sz="800" b="0" i="0" u="none" strike="noStrike">
                          <a:solidFill>
                            <a:srgbClr val="333333"/>
                          </a:solidFill>
                          <a:effectLst/>
                          <a:latin typeface="Helvetica" pitchFamily="2" charset="0"/>
                          <a:ea typeface="游ゴシック" panose="020B0400000000000000" pitchFamily="34" charset="-128"/>
                        </a:rPr>
                        <a:t>　</a:t>
                      </a:r>
                    </a:p>
                  </a:txBody>
                  <a:tcPr marL="2831" marR="2831" marT="2831" marB="0" anchor="ctr">
                    <a:lnL>
                      <a:noFill/>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88969881"/>
                  </a:ext>
                </a:extLst>
              </a:tr>
            </a:tbl>
          </a:graphicData>
        </a:graphic>
      </p:graphicFrame>
    </p:spTree>
    <p:extLst>
      <p:ext uri="{BB962C8B-B14F-4D97-AF65-F5344CB8AC3E}">
        <p14:creationId xmlns:p14="http://schemas.microsoft.com/office/powerpoint/2010/main" val="16141469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AF815-453B-1E70-2459-56720DA24C62}"/>
            </a:ext>
          </a:extLst>
        </p:cNvPr>
        <p:cNvGrpSpPr/>
        <p:nvPr/>
      </p:nvGrpSpPr>
      <p:grpSpPr>
        <a:xfrm>
          <a:off x="0" y="0"/>
          <a:ext cx="0" cy="0"/>
          <a:chOff x="0" y="0"/>
          <a:chExt cx="0" cy="0"/>
        </a:xfrm>
      </p:grpSpPr>
      <p:pic>
        <p:nvPicPr>
          <p:cNvPr id="3078" name="Picture 6" descr="Plot object">
            <a:extLst>
              <a:ext uri="{FF2B5EF4-FFF2-40B4-BE49-F238E27FC236}">
                <a16:creationId xmlns:a16="http://schemas.microsoft.com/office/drawing/2014/main" id="{F9744DB0-8B48-D497-4EBA-06A3F364521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853" b="3345"/>
          <a:stretch>
            <a:fillRect/>
          </a:stretch>
        </p:blipFill>
        <p:spPr bwMode="auto">
          <a:xfrm>
            <a:off x="95982" y="1082673"/>
            <a:ext cx="6406934" cy="56127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EC120C4C-A018-2EA2-99CC-49988D74FF4C}"/>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⑤</a:t>
            </a:r>
            <a:r>
              <a:rPr lang="ja-JP" altLang="en-US" sz="2800" b="1">
                <a:latin typeface="Hiragino Kaku Gothic ProN W6" panose="020B0300000000000000" pitchFamily="34" charset="-128"/>
                <a:ea typeface="Hiragino Kaku Gothic ProN W6" panose="020B0300000000000000" pitchFamily="34" charset="-128"/>
              </a:rPr>
              <a:t> </a:t>
            </a:r>
            <a:r>
              <a:rPr lang="ja-JP" altLang="en-US" sz="2800" b="1">
                <a:solidFill>
                  <a:srgbClr val="000000"/>
                </a:solidFill>
                <a:latin typeface="Hiragino Kaku Gothic ProN W6" panose="020B0300000000000000" pitchFamily="34" charset="-128"/>
                <a:ea typeface="Hiragino Kaku Gothic ProN W6" panose="020B0300000000000000" pitchFamily="34" charset="-128"/>
              </a:rPr>
              <a:t>治療到達性を予測するノモグラム</a:t>
            </a:r>
          </a:p>
        </p:txBody>
      </p:sp>
      <p:cxnSp>
        <p:nvCxnSpPr>
          <p:cNvPr id="6" name="Straight Connector 5">
            <a:extLst>
              <a:ext uri="{FF2B5EF4-FFF2-40B4-BE49-F238E27FC236}">
                <a16:creationId xmlns:a16="http://schemas.microsoft.com/office/drawing/2014/main" id="{9D0C70AD-CC89-E8AE-2C92-986D8654B865}"/>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AA1F3E9A-745A-6E67-C01F-4E3017110152}"/>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15</a:t>
            </a:fld>
            <a:endParaRPr lang="ja-JP" altLang="en-US"/>
          </a:p>
        </p:txBody>
      </p:sp>
      <p:sp>
        <p:nvSpPr>
          <p:cNvPr id="5" name="テキスト ボックス 4">
            <a:extLst>
              <a:ext uri="{FF2B5EF4-FFF2-40B4-BE49-F238E27FC236}">
                <a16:creationId xmlns:a16="http://schemas.microsoft.com/office/drawing/2014/main" id="{1FB6D6F6-834C-88BC-4123-323DFA75AEFB}"/>
              </a:ext>
            </a:extLst>
          </p:cNvPr>
          <p:cNvSpPr txBox="1"/>
          <p:nvPr/>
        </p:nvSpPr>
        <p:spPr>
          <a:xfrm>
            <a:off x="285262" y="706211"/>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(A) </a:t>
            </a:r>
            <a:r>
              <a:rPr lang="ja-JP" altLang="en-US">
                <a:latin typeface="Hiragino Kaku Gothic ProN W3" panose="020B0300000000000000" pitchFamily="34" charset="-128"/>
                <a:ea typeface="Hiragino Kaku Gothic ProN W3" panose="020B0300000000000000" pitchFamily="34" charset="-128"/>
              </a:rPr>
              <a:t>エビデンスレベル</a:t>
            </a:r>
            <a:r>
              <a:rPr lang="en-AU" altLang="ja-JP" dirty="0">
                <a:latin typeface="Hiragino Kaku Gothic ProN W3" panose="020B0300000000000000" pitchFamily="34" charset="-128"/>
                <a:ea typeface="Hiragino Kaku Gothic ProN W3" panose="020B0300000000000000" pitchFamily="34" charset="-128"/>
              </a:rPr>
              <a:t> A</a:t>
            </a:r>
            <a:r>
              <a:rPr lang="en-US" altLang="ja-JP" dirty="0">
                <a:latin typeface="Hiragino Kaku Gothic ProN W3" panose="020B0300000000000000" pitchFamily="34" charset="-128"/>
                <a:ea typeface="Hiragino Kaku Gothic ProN W3" panose="020B0300000000000000" pitchFamily="34" charset="-128"/>
              </a:rPr>
              <a:t>/B</a:t>
            </a:r>
            <a:r>
              <a:rPr lang="ja-JP" altLang="en-US">
                <a:latin typeface="Hiragino Kaku Gothic ProN W3" panose="020B0300000000000000" pitchFamily="34" charset="-128"/>
                <a:ea typeface="Hiragino Kaku Gothic ProN W3" panose="020B0300000000000000" pitchFamily="34" charset="-128"/>
              </a:rPr>
              <a:t>の検出</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DE935A84-07A1-12FE-C30E-5CCC35BD1253}"/>
              </a:ext>
            </a:extLst>
          </p:cNvPr>
          <p:cNvSpPr txBox="1"/>
          <p:nvPr/>
        </p:nvSpPr>
        <p:spPr>
          <a:xfrm>
            <a:off x="7293052" y="5167049"/>
            <a:ext cx="4608647" cy="991233"/>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実用性を感じられる予測精度</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組織型が最も重要な予測因子</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パネル検査の種類も弱く関連していた</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8" name="テキスト ボックス 7">
            <a:extLst>
              <a:ext uri="{FF2B5EF4-FFF2-40B4-BE49-F238E27FC236}">
                <a16:creationId xmlns:a16="http://schemas.microsoft.com/office/drawing/2014/main" id="{A2EE0E06-3F49-13CA-09E9-2399C35D201B}"/>
              </a:ext>
            </a:extLst>
          </p:cNvPr>
          <p:cNvSpPr txBox="1"/>
          <p:nvPr/>
        </p:nvSpPr>
        <p:spPr>
          <a:xfrm>
            <a:off x="1870364" y="3607723"/>
            <a:ext cx="801823" cy="200055"/>
          </a:xfrm>
          <a:prstGeom prst="rect">
            <a:avLst/>
          </a:prstGeom>
          <a:noFill/>
        </p:spPr>
        <p:txBody>
          <a:bodyPr wrap="none" rtlCol="0">
            <a:spAutoFit/>
          </a:bodyPr>
          <a:lstStyle/>
          <a:p>
            <a:r>
              <a:rPr kumimoji="1" lang="en-US" altLang="ja-JP" sz="700" dirty="0"/>
              <a:t>FoundationOne</a:t>
            </a:r>
            <a:endParaRPr kumimoji="1" lang="ja-JP" altLang="en-US" sz="700"/>
          </a:p>
        </p:txBody>
      </p:sp>
      <p:sp>
        <p:nvSpPr>
          <p:cNvPr id="10" name="テキスト ボックス 9">
            <a:extLst>
              <a:ext uri="{FF2B5EF4-FFF2-40B4-BE49-F238E27FC236}">
                <a16:creationId xmlns:a16="http://schemas.microsoft.com/office/drawing/2014/main" id="{5CB7604A-072F-60EB-525E-34409ECD9529}"/>
              </a:ext>
            </a:extLst>
          </p:cNvPr>
          <p:cNvSpPr txBox="1"/>
          <p:nvPr/>
        </p:nvSpPr>
        <p:spPr>
          <a:xfrm>
            <a:off x="2014452" y="3353952"/>
            <a:ext cx="732893" cy="200055"/>
          </a:xfrm>
          <a:prstGeom prst="rect">
            <a:avLst/>
          </a:prstGeom>
          <a:noFill/>
        </p:spPr>
        <p:txBody>
          <a:bodyPr wrap="none" rtlCol="0">
            <a:spAutoFit/>
          </a:bodyPr>
          <a:lstStyle/>
          <a:p>
            <a:r>
              <a:rPr kumimoji="1" lang="en-US" altLang="ja-JP" sz="700" dirty="0"/>
              <a:t>GenMineTOP</a:t>
            </a:r>
            <a:endParaRPr kumimoji="1" lang="ja-JP" altLang="en-US" sz="700"/>
          </a:p>
        </p:txBody>
      </p:sp>
      <p:sp>
        <p:nvSpPr>
          <p:cNvPr id="21" name="テキスト ボックス 20">
            <a:extLst>
              <a:ext uri="{FF2B5EF4-FFF2-40B4-BE49-F238E27FC236}">
                <a16:creationId xmlns:a16="http://schemas.microsoft.com/office/drawing/2014/main" id="{66871B74-1934-5F14-1BAA-ED47FE6A546B}"/>
              </a:ext>
            </a:extLst>
          </p:cNvPr>
          <p:cNvSpPr txBox="1"/>
          <p:nvPr/>
        </p:nvSpPr>
        <p:spPr>
          <a:xfrm>
            <a:off x="0" y="2114360"/>
            <a:ext cx="1670858" cy="261610"/>
          </a:xfrm>
          <a:prstGeom prst="rect">
            <a:avLst/>
          </a:prstGeom>
          <a:solidFill>
            <a:schemeClr val="bg1"/>
          </a:solidFill>
        </p:spPr>
        <p:txBody>
          <a:bodyPr wrap="square">
            <a:spAutoFit/>
          </a:bodyPr>
          <a:lstStyle/>
          <a:p>
            <a:r>
              <a:rPr lang="en-AU" altLang="ja-JP" sz="1100" dirty="0"/>
              <a:t>Brain metastasis</a:t>
            </a:r>
            <a:endParaRPr lang="ja-JP" altLang="en-US" sz="1100"/>
          </a:p>
        </p:txBody>
      </p:sp>
      <p:sp>
        <p:nvSpPr>
          <p:cNvPr id="22" name="テキスト ボックス 21">
            <a:extLst>
              <a:ext uri="{FF2B5EF4-FFF2-40B4-BE49-F238E27FC236}">
                <a16:creationId xmlns:a16="http://schemas.microsoft.com/office/drawing/2014/main" id="{6478336D-62E0-00C5-B491-B69EBAA16A54}"/>
              </a:ext>
            </a:extLst>
          </p:cNvPr>
          <p:cNvSpPr txBox="1"/>
          <p:nvPr/>
        </p:nvSpPr>
        <p:spPr>
          <a:xfrm>
            <a:off x="0" y="1474271"/>
            <a:ext cx="1670858" cy="261610"/>
          </a:xfrm>
          <a:prstGeom prst="rect">
            <a:avLst/>
          </a:prstGeom>
          <a:solidFill>
            <a:schemeClr val="bg1"/>
          </a:solidFill>
        </p:spPr>
        <p:txBody>
          <a:bodyPr wrap="square">
            <a:spAutoFit/>
          </a:bodyPr>
          <a:lstStyle/>
          <a:p>
            <a:r>
              <a:rPr lang="en-AU" altLang="ja-JP" sz="1100" dirty="0"/>
              <a:t>Bone metastasis</a:t>
            </a:r>
            <a:endParaRPr lang="ja-JP" altLang="en-US" sz="1100"/>
          </a:p>
        </p:txBody>
      </p:sp>
      <p:sp>
        <p:nvSpPr>
          <p:cNvPr id="25" name="テキスト ボックス 24">
            <a:extLst>
              <a:ext uri="{FF2B5EF4-FFF2-40B4-BE49-F238E27FC236}">
                <a16:creationId xmlns:a16="http://schemas.microsoft.com/office/drawing/2014/main" id="{7B963F52-4E40-15D1-C9B1-30CAEBB282F5}"/>
              </a:ext>
            </a:extLst>
          </p:cNvPr>
          <p:cNvSpPr txBox="1"/>
          <p:nvPr/>
        </p:nvSpPr>
        <p:spPr>
          <a:xfrm>
            <a:off x="0" y="1154227"/>
            <a:ext cx="1670858" cy="261610"/>
          </a:xfrm>
          <a:prstGeom prst="rect">
            <a:avLst/>
          </a:prstGeom>
          <a:solidFill>
            <a:schemeClr val="bg1"/>
          </a:solidFill>
        </p:spPr>
        <p:txBody>
          <a:bodyPr wrap="square">
            <a:spAutoFit/>
          </a:bodyPr>
          <a:lstStyle/>
          <a:p>
            <a:r>
              <a:rPr lang="en-AU" altLang="ja-JP" sz="1100" dirty="0"/>
              <a:t>Points</a:t>
            </a:r>
            <a:endParaRPr lang="ja-JP" altLang="en-US" sz="1100"/>
          </a:p>
        </p:txBody>
      </p:sp>
      <p:sp>
        <p:nvSpPr>
          <p:cNvPr id="26" name="テキスト ボックス 25">
            <a:extLst>
              <a:ext uri="{FF2B5EF4-FFF2-40B4-BE49-F238E27FC236}">
                <a16:creationId xmlns:a16="http://schemas.microsoft.com/office/drawing/2014/main" id="{416ADD28-C938-8023-192F-50DA0B28DE08}"/>
              </a:ext>
            </a:extLst>
          </p:cNvPr>
          <p:cNvSpPr txBox="1"/>
          <p:nvPr/>
        </p:nvSpPr>
        <p:spPr>
          <a:xfrm>
            <a:off x="0" y="1819973"/>
            <a:ext cx="1670858" cy="261610"/>
          </a:xfrm>
          <a:prstGeom prst="rect">
            <a:avLst/>
          </a:prstGeom>
          <a:solidFill>
            <a:schemeClr val="bg1"/>
          </a:solidFill>
        </p:spPr>
        <p:txBody>
          <a:bodyPr wrap="square">
            <a:spAutoFit/>
          </a:bodyPr>
          <a:lstStyle/>
          <a:p>
            <a:r>
              <a:rPr lang="en-AU" altLang="ja-JP" sz="1100" dirty="0"/>
              <a:t>Time from diagnosis</a:t>
            </a:r>
            <a:endParaRPr lang="ja-JP" altLang="en-US" sz="1100"/>
          </a:p>
        </p:txBody>
      </p:sp>
      <p:sp>
        <p:nvSpPr>
          <p:cNvPr id="27" name="テキスト ボックス 26">
            <a:extLst>
              <a:ext uri="{FF2B5EF4-FFF2-40B4-BE49-F238E27FC236}">
                <a16:creationId xmlns:a16="http://schemas.microsoft.com/office/drawing/2014/main" id="{C1D3DAB7-6EC3-2731-E746-FF36B80791B0}"/>
              </a:ext>
            </a:extLst>
          </p:cNvPr>
          <p:cNvSpPr txBox="1"/>
          <p:nvPr/>
        </p:nvSpPr>
        <p:spPr>
          <a:xfrm>
            <a:off x="0" y="2460062"/>
            <a:ext cx="1670858" cy="261610"/>
          </a:xfrm>
          <a:prstGeom prst="rect">
            <a:avLst/>
          </a:prstGeom>
          <a:solidFill>
            <a:schemeClr val="bg1"/>
          </a:solidFill>
        </p:spPr>
        <p:txBody>
          <a:bodyPr wrap="square">
            <a:spAutoFit/>
          </a:bodyPr>
          <a:lstStyle/>
          <a:p>
            <a:r>
              <a:rPr lang="en-AU" altLang="ja-JP" sz="1100" dirty="0"/>
              <a:t>Sex</a:t>
            </a:r>
            <a:endParaRPr lang="ja-JP" altLang="en-US" sz="1100"/>
          </a:p>
        </p:txBody>
      </p:sp>
      <p:sp>
        <p:nvSpPr>
          <p:cNvPr id="28" name="テキスト ボックス 27">
            <a:extLst>
              <a:ext uri="{FF2B5EF4-FFF2-40B4-BE49-F238E27FC236}">
                <a16:creationId xmlns:a16="http://schemas.microsoft.com/office/drawing/2014/main" id="{9BC61F9C-22D9-EBEA-DF39-7E55F807AAF9}"/>
              </a:ext>
            </a:extLst>
          </p:cNvPr>
          <p:cNvSpPr txBox="1"/>
          <p:nvPr/>
        </p:nvSpPr>
        <p:spPr>
          <a:xfrm>
            <a:off x="0" y="2782663"/>
            <a:ext cx="1670858" cy="261610"/>
          </a:xfrm>
          <a:prstGeom prst="rect">
            <a:avLst/>
          </a:prstGeom>
          <a:solidFill>
            <a:schemeClr val="bg1"/>
          </a:solidFill>
        </p:spPr>
        <p:txBody>
          <a:bodyPr wrap="square">
            <a:spAutoFit/>
          </a:bodyPr>
          <a:lstStyle/>
          <a:p>
            <a:r>
              <a:rPr lang="en-AU" altLang="ja-JP" sz="1100" dirty="0">
                <a:highlight>
                  <a:srgbClr val="FFFF00"/>
                </a:highlight>
              </a:rPr>
              <a:t>Histology</a:t>
            </a:r>
            <a:endParaRPr lang="ja-JP" altLang="en-US" sz="1100">
              <a:highlight>
                <a:srgbClr val="FFFF00"/>
              </a:highlight>
            </a:endParaRPr>
          </a:p>
        </p:txBody>
      </p:sp>
      <p:sp>
        <p:nvSpPr>
          <p:cNvPr id="29" name="テキスト ボックス 28">
            <a:extLst>
              <a:ext uri="{FF2B5EF4-FFF2-40B4-BE49-F238E27FC236}">
                <a16:creationId xmlns:a16="http://schemas.microsoft.com/office/drawing/2014/main" id="{52680F19-D5D2-F168-3DDB-11B26F0A3999}"/>
              </a:ext>
            </a:extLst>
          </p:cNvPr>
          <p:cNvSpPr txBox="1"/>
          <p:nvPr/>
        </p:nvSpPr>
        <p:spPr>
          <a:xfrm>
            <a:off x="0" y="3161142"/>
            <a:ext cx="1670858" cy="261610"/>
          </a:xfrm>
          <a:prstGeom prst="rect">
            <a:avLst/>
          </a:prstGeom>
          <a:solidFill>
            <a:schemeClr val="bg1"/>
          </a:solidFill>
        </p:spPr>
        <p:txBody>
          <a:bodyPr wrap="square">
            <a:spAutoFit/>
          </a:bodyPr>
          <a:lstStyle/>
          <a:p>
            <a:r>
              <a:rPr lang="en-AU" altLang="ja-JP" sz="1100" dirty="0"/>
              <a:t>Liver metastasis</a:t>
            </a:r>
            <a:endParaRPr lang="ja-JP" altLang="en-US" sz="1100"/>
          </a:p>
        </p:txBody>
      </p:sp>
      <p:sp>
        <p:nvSpPr>
          <p:cNvPr id="32" name="テキスト ボックス 31">
            <a:extLst>
              <a:ext uri="{FF2B5EF4-FFF2-40B4-BE49-F238E27FC236}">
                <a16:creationId xmlns:a16="http://schemas.microsoft.com/office/drawing/2014/main" id="{E0DD4356-85A1-1AFE-C5B2-7FC7464A3703}"/>
              </a:ext>
            </a:extLst>
          </p:cNvPr>
          <p:cNvSpPr txBox="1"/>
          <p:nvPr/>
        </p:nvSpPr>
        <p:spPr>
          <a:xfrm>
            <a:off x="-601" y="3483743"/>
            <a:ext cx="1580019" cy="261610"/>
          </a:xfrm>
          <a:prstGeom prst="rect">
            <a:avLst/>
          </a:prstGeom>
          <a:solidFill>
            <a:schemeClr val="bg1"/>
          </a:solidFill>
        </p:spPr>
        <p:txBody>
          <a:bodyPr wrap="square">
            <a:spAutoFit/>
          </a:bodyPr>
          <a:lstStyle/>
          <a:p>
            <a:r>
              <a:rPr lang="en-AU" altLang="ja-JP" sz="1100" dirty="0">
                <a:highlight>
                  <a:srgbClr val="FFFF00"/>
                </a:highlight>
              </a:rPr>
              <a:t>Panel</a:t>
            </a:r>
            <a:endParaRPr lang="ja-JP" altLang="en-US" sz="1100">
              <a:highlight>
                <a:srgbClr val="FFFF00"/>
              </a:highlight>
            </a:endParaRPr>
          </a:p>
        </p:txBody>
      </p:sp>
      <p:sp>
        <p:nvSpPr>
          <p:cNvPr id="33" name="テキスト ボックス 32">
            <a:extLst>
              <a:ext uri="{FF2B5EF4-FFF2-40B4-BE49-F238E27FC236}">
                <a16:creationId xmlns:a16="http://schemas.microsoft.com/office/drawing/2014/main" id="{4B7BD5F4-6241-2556-F8DD-6FB56DD97304}"/>
              </a:ext>
            </a:extLst>
          </p:cNvPr>
          <p:cNvSpPr txBox="1"/>
          <p:nvPr/>
        </p:nvSpPr>
        <p:spPr>
          <a:xfrm>
            <a:off x="-601" y="3746093"/>
            <a:ext cx="1670858" cy="261610"/>
          </a:xfrm>
          <a:prstGeom prst="rect">
            <a:avLst/>
          </a:prstGeom>
          <a:solidFill>
            <a:schemeClr val="bg1"/>
          </a:solidFill>
        </p:spPr>
        <p:txBody>
          <a:bodyPr wrap="square">
            <a:spAutoFit/>
          </a:bodyPr>
          <a:lstStyle/>
          <a:p>
            <a:r>
              <a:rPr lang="en-AU" altLang="ja-JP" sz="1100" dirty="0"/>
              <a:t>Lung metastasis</a:t>
            </a:r>
            <a:endParaRPr lang="ja-JP" altLang="en-US" sz="1100"/>
          </a:p>
        </p:txBody>
      </p:sp>
      <p:sp>
        <p:nvSpPr>
          <p:cNvPr id="34" name="テキスト ボックス 33">
            <a:extLst>
              <a:ext uri="{FF2B5EF4-FFF2-40B4-BE49-F238E27FC236}">
                <a16:creationId xmlns:a16="http://schemas.microsoft.com/office/drawing/2014/main" id="{FB19ECB8-3594-2C4C-E7B2-EF2D53FBAC8E}"/>
              </a:ext>
            </a:extLst>
          </p:cNvPr>
          <p:cNvSpPr txBox="1"/>
          <p:nvPr/>
        </p:nvSpPr>
        <p:spPr>
          <a:xfrm>
            <a:off x="-601" y="4060533"/>
            <a:ext cx="1670858" cy="261610"/>
          </a:xfrm>
          <a:prstGeom prst="rect">
            <a:avLst/>
          </a:prstGeom>
          <a:solidFill>
            <a:schemeClr val="bg1"/>
          </a:solidFill>
        </p:spPr>
        <p:txBody>
          <a:bodyPr wrap="square">
            <a:spAutoFit/>
          </a:bodyPr>
          <a:lstStyle/>
          <a:p>
            <a:r>
              <a:rPr lang="en-AU" altLang="ja-JP" sz="1100" dirty="0"/>
              <a:t>Lymphatic metastasis</a:t>
            </a:r>
            <a:endParaRPr lang="ja-JP" altLang="en-US" sz="1100"/>
          </a:p>
        </p:txBody>
      </p:sp>
      <p:sp>
        <p:nvSpPr>
          <p:cNvPr id="35" name="テキスト ボックス 34">
            <a:extLst>
              <a:ext uri="{FF2B5EF4-FFF2-40B4-BE49-F238E27FC236}">
                <a16:creationId xmlns:a16="http://schemas.microsoft.com/office/drawing/2014/main" id="{380381B9-5B09-3CBD-9168-083B962871BE}"/>
              </a:ext>
            </a:extLst>
          </p:cNvPr>
          <p:cNvSpPr txBox="1"/>
          <p:nvPr/>
        </p:nvSpPr>
        <p:spPr>
          <a:xfrm>
            <a:off x="-601" y="4389893"/>
            <a:ext cx="1670858" cy="261610"/>
          </a:xfrm>
          <a:prstGeom prst="rect">
            <a:avLst/>
          </a:prstGeom>
          <a:solidFill>
            <a:schemeClr val="bg1"/>
          </a:solidFill>
        </p:spPr>
        <p:txBody>
          <a:bodyPr wrap="square">
            <a:spAutoFit/>
          </a:bodyPr>
          <a:lstStyle/>
          <a:p>
            <a:r>
              <a:rPr lang="en-AU" altLang="ja-JP" sz="1100" dirty="0"/>
              <a:t>Best </a:t>
            </a:r>
            <a:r>
              <a:rPr lang="en-AU" altLang="ja-JP" sz="1100" dirty="0" err="1"/>
              <a:t>CTx</a:t>
            </a:r>
            <a:r>
              <a:rPr lang="en-AU" altLang="ja-JP" sz="1100" dirty="0"/>
              <a:t> effect</a:t>
            </a:r>
            <a:endParaRPr lang="ja-JP" altLang="en-US" sz="1100"/>
          </a:p>
        </p:txBody>
      </p:sp>
      <p:sp>
        <p:nvSpPr>
          <p:cNvPr id="37" name="テキスト ボックス 36">
            <a:extLst>
              <a:ext uri="{FF2B5EF4-FFF2-40B4-BE49-F238E27FC236}">
                <a16:creationId xmlns:a16="http://schemas.microsoft.com/office/drawing/2014/main" id="{3FDA9CE9-8E88-02D6-54A6-34BC45B865AF}"/>
              </a:ext>
            </a:extLst>
          </p:cNvPr>
          <p:cNvSpPr txBox="1"/>
          <p:nvPr/>
        </p:nvSpPr>
        <p:spPr>
          <a:xfrm>
            <a:off x="-601" y="4719253"/>
            <a:ext cx="1670858" cy="261610"/>
          </a:xfrm>
          <a:prstGeom prst="rect">
            <a:avLst/>
          </a:prstGeom>
          <a:solidFill>
            <a:schemeClr val="bg1"/>
          </a:solidFill>
        </p:spPr>
        <p:txBody>
          <a:bodyPr wrap="square">
            <a:spAutoFit/>
          </a:bodyPr>
          <a:lstStyle/>
          <a:p>
            <a:r>
              <a:rPr lang="en-AU" altLang="ja-JP" sz="1100" dirty="0"/>
              <a:t>Alcoholic history</a:t>
            </a:r>
            <a:endParaRPr lang="ja-JP" altLang="en-US" sz="1100"/>
          </a:p>
        </p:txBody>
      </p:sp>
      <p:sp>
        <p:nvSpPr>
          <p:cNvPr id="38" name="テキスト ボックス 37">
            <a:extLst>
              <a:ext uri="{FF2B5EF4-FFF2-40B4-BE49-F238E27FC236}">
                <a16:creationId xmlns:a16="http://schemas.microsoft.com/office/drawing/2014/main" id="{C9816C04-1B21-30BF-8D1D-64F5E874C38D}"/>
              </a:ext>
            </a:extLst>
          </p:cNvPr>
          <p:cNvSpPr txBox="1"/>
          <p:nvPr/>
        </p:nvSpPr>
        <p:spPr>
          <a:xfrm>
            <a:off x="-601" y="5048613"/>
            <a:ext cx="1670858" cy="261610"/>
          </a:xfrm>
          <a:prstGeom prst="rect">
            <a:avLst/>
          </a:prstGeom>
          <a:solidFill>
            <a:schemeClr val="bg1"/>
          </a:solidFill>
        </p:spPr>
        <p:txBody>
          <a:bodyPr wrap="square">
            <a:spAutoFit/>
          </a:bodyPr>
          <a:lstStyle/>
          <a:p>
            <a:r>
              <a:rPr lang="en-AU" altLang="ja-JP" sz="1100" dirty="0"/>
              <a:t>Performance status</a:t>
            </a:r>
            <a:endParaRPr lang="ja-JP" altLang="en-US" sz="1100"/>
          </a:p>
        </p:txBody>
      </p:sp>
      <p:sp>
        <p:nvSpPr>
          <p:cNvPr id="39" name="テキスト ボックス 38">
            <a:extLst>
              <a:ext uri="{FF2B5EF4-FFF2-40B4-BE49-F238E27FC236}">
                <a16:creationId xmlns:a16="http://schemas.microsoft.com/office/drawing/2014/main" id="{3EFE3C57-2C5B-C8DE-FAAA-05974EED3A3B}"/>
              </a:ext>
            </a:extLst>
          </p:cNvPr>
          <p:cNvSpPr txBox="1"/>
          <p:nvPr/>
        </p:nvSpPr>
        <p:spPr>
          <a:xfrm>
            <a:off x="0" y="5377973"/>
            <a:ext cx="1670858" cy="261610"/>
          </a:xfrm>
          <a:prstGeom prst="rect">
            <a:avLst/>
          </a:prstGeom>
          <a:solidFill>
            <a:schemeClr val="bg1"/>
          </a:solidFill>
        </p:spPr>
        <p:txBody>
          <a:bodyPr wrap="square">
            <a:spAutoFit/>
          </a:bodyPr>
          <a:lstStyle/>
          <a:p>
            <a:r>
              <a:rPr lang="en-AU" altLang="ja-JP" sz="1100" dirty="0"/>
              <a:t>Smoking history</a:t>
            </a:r>
            <a:endParaRPr lang="ja-JP" altLang="en-US" sz="1100"/>
          </a:p>
        </p:txBody>
      </p:sp>
      <p:sp>
        <p:nvSpPr>
          <p:cNvPr id="40" name="テキスト ボックス 39">
            <a:extLst>
              <a:ext uri="{FF2B5EF4-FFF2-40B4-BE49-F238E27FC236}">
                <a16:creationId xmlns:a16="http://schemas.microsoft.com/office/drawing/2014/main" id="{92432785-0816-6BD1-661C-BEFCDD8A9469}"/>
              </a:ext>
            </a:extLst>
          </p:cNvPr>
          <p:cNvSpPr txBox="1"/>
          <p:nvPr/>
        </p:nvSpPr>
        <p:spPr>
          <a:xfrm>
            <a:off x="-601" y="5688702"/>
            <a:ext cx="1670858" cy="261610"/>
          </a:xfrm>
          <a:prstGeom prst="rect">
            <a:avLst/>
          </a:prstGeom>
          <a:solidFill>
            <a:schemeClr val="bg1"/>
          </a:solidFill>
        </p:spPr>
        <p:txBody>
          <a:bodyPr wrap="square">
            <a:spAutoFit/>
          </a:bodyPr>
          <a:lstStyle/>
          <a:p>
            <a:r>
              <a:rPr lang="en-AU" altLang="ja-JP" sz="1100" dirty="0"/>
              <a:t>Age (~65yo/66yo~)</a:t>
            </a:r>
            <a:endParaRPr lang="ja-JP" altLang="en-US" sz="1100"/>
          </a:p>
        </p:txBody>
      </p:sp>
      <p:sp>
        <p:nvSpPr>
          <p:cNvPr id="41" name="テキスト ボックス 40">
            <a:extLst>
              <a:ext uri="{FF2B5EF4-FFF2-40B4-BE49-F238E27FC236}">
                <a16:creationId xmlns:a16="http://schemas.microsoft.com/office/drawing/2014/main" id="{63F61055-E722-F15D-D9FC-EF7362894B86}"/>
              </a:ext>
            </a:extLst>
          </p:cNvPr>
          <p:cNvSpPr txBox="1"/>
          <p:nvPr/>
        </p:nvSpPr>
        <p:spPr>
          <a:xfrm>
            <a:off x="-601" y="6036693"/>
            <a:ext cx="1670858" cy="261610"/>
          </a:xfrm>
          <a:prstGeom prst="rect">
            <a:avLst/>
          </a:prstGeom>
          <a:solidFill>
            <a:schemeClr val="bg1"/>
          </a:solidFill>
        </p:spPr>
        <p:txBody>
          <a:bodyPr wrap="square">
            <a:spAutoFit/>
          </a:bodyPr>
          <a:lstStyle/>
          <a:p>
            <a:r>
              <a:rPr lang="en-AU" altLang="ja-JP" sz="1100" dirty="0"/>
              <a:t>Total points</a:t>
            </a:r>
            <a:endParaRPr lang="ja-JP" altLang="en-US" sz="1100"/>
          </a:p>
        </p:txBody>
      </p:sp>
      <p:sp>
        <p:nvSpPr>
          <p:cNvPr id="43" name="テキスト ボックス 42">
            <a:extLst>
              <a:ext uri="{FF2B5EF4-FFF2-40B4-BE49-F238E27FC236}">
                <a16:creationId xmlns:a16="http://schemas.microsoft.com/office/drawing/2014/main" id="{348BEC3A-F841-94D8-56AD-3E94B17AD13B}"/>
              </a:ext>
            </a:extLst>
          </p:cNvPr>
          <p:cNvSpPr txBox="1"/>
          <p:nvPr/>
        </p:nvSpPr>
        <p:spPr>
          <a:xfrm>
            <a:off x="351907" y="6366053"/>
            <a:ext cx="2698864" cy="261610"/>
          </a:xfrm>
          <a:prstGeom prst="rect">
            <a:avLst/>
          </a:prstGeom>
          <a:solidFill>
            <a:schemeClr val="bg1"/>
          </a:solidFill>
        </p:spPr>
        <p:txBody>
          <a:bodyPr wrap="square">
            <a:spAutoFit/>
          </a:bodyPr>
          <a:lstStyle/>
          <a:p>
            <a:r>
              <a:rPr lang="en-AU" altLang="ja-JP" sz="1100" dirty="0"/>
              <a:t>Evidence level A/B detection rate</a:t>
            </a:r>
            <a:endParaRPr lang="ja-JP" altLang="en-US" sz="1100"/>
          </a:p>
        </p:txBody>
      </p:sp>
      <p:grpSp>
        <p:nvGrpSpPr>
          <p:cNvPr id="48" name="グループ化 47">
            <a:extLst>
              <a:ext uri="{FF2B5EF4-FFF2-40B4-BE49-F238E27FC236}">
                <a16:creationId xmlns:a16="http://schemas.microsoft.com/office/drawing/2014/main" id="{3AD825EE-EF49-2E99-AB6A-5CA27CB33B22}"/>
              </a:ext>
            </a:extLst>
          </p:cNvPr>
          <p:cNvGrpSpPr/>
          <p:nvPr/>
        </p:nvGrpSpPr>
        <p:grpSpPr>
          <a:xfrm>
            <a:off x="7459329" y="968284"/>
            <a:ext cx="2988882" cy="3010805"/>
            <a:chOff x="6343434" y="778971"/>
            <a:chExt cx="3978202" cy="4007383"/>
          </a:xfrm>
        </p:grpSpPr>
        <p:pic>
          <p:nvPicPr>
            <p:cNvPr id="44" name="Picture 6" descr="Plot object">
              <a:extLst>
                <a:ext uri="{FF2B5EF4-FFF2-40B4-BE49-F238E27FC236}">
                  <a16:creationId xmlns:a16="http://schemas.microsoft.com/office/drawing/2014/main" id="{6A38E244-C084-DCD8-3EE7-117B86B429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633"/>
            <a:stretch>
              <a:fillRect/>
            </a:stretch>
          </p:blipFill>
          <p:spPr bwMode="auto">
            <a:xfrm>
              <a:off x="6343434" y="778971"/>
              <a:ext cx="3978202" cy="4007383"/>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Plot object">
              <a:extLst>
                <a:ext uri="{FF2B5EF4-FFF2-40B4-BE49-F238E27FC236}">
                  <a16:creationId xmlns:a16="http://schemas.microsoft.com/office/drawing/2014/main" id="{577E396E-5BEF-7FDA-1223-D7D6600B975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445" t="36019" r="6870" b="60429"/>
            <a:stretch>
              <a:fillRect/>
            </a:stretch>
          </p:blipFill>
          <p:spPr bwMode="auto">
            <a:xfrm>
              <a:off x="7909291" y="3566539"/>
              <a:ext cx="2248953" cy="855125"/>
            </a:xfrm>
            <a:prstGeom prst="rect">
              <a:avLst/>
            </a:prstGeom>
            <a:noFill/>
            <a:extLst>
              <a:ext uri="{909E8E84-426E-40DD-AFC4-6F175D3DCCD1}">
                <a14:hiddenFill xmlns:a14="http://schemas.microsoft.com/office/drawing/2010/main">
                  <a:solidFill>
                    <a:srgbClr val="FFFFFF"/>
                  </a:solidFill>
                </a14:hiddenFill>
              </a:ext>
            </a:extLst>
          </p:spPr>
        </p:pic>
      </p:grpSp>
      <p:sp>
        <p:nvSpPr>
          <p:cNvPr id="49" name="テキスト ボックス 48">
            <a:extLst>
              <a:ext uri="{FF2B5EF4-FFF2-40B4-BE49-F238E27FC236}">
                <a16:creationId xmlns:a16="http://schemas.microsoft.com/office/drawing/2014/main" id="{74F3E20B-1549-F3FF-7FA9-46BD61AC12FF}"/>
              </a:ext>
            </a:extLst>
          </p:cNvPr>
          <p:cNvSpPr txBox="1"/>
          <p:nvPr/>
        </p:nvSpPr>
        <p:spPr>
          <a:xfrm>
            <a:off x="7442132" y="3889042"/>
            <a:ext cx="3772186" cy="1200329"/>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Brier score = 0.134</a:t>
            </a:r>
          </a:p>
          <a:p>
            <a:r>
              <a:rPr kumimoji="1" lang="en-US" altLang="ja-JP" dirty="0">
                <a:latin typeface="Hiragino Kaku Gothic ProN W3" panose="020B0300000000000000" pitchFamily="34" charset="-128"/>
                <a:ea typeface="Hiragino Kaku Gothic ProN W3" panose="020B0300000000000000" pitchFamily="34" charset="-128"/>
              </a:rPr>
              <a:t>Nagelkerke R</a:t>
            </a:r>
            <a:r>
              <a:rPr kumimoji="1" lang="en-US" altLang="ja-JP" baseline="30000" dirty="0">
                <a:latin typeface="Hiragino Kaku Gothic ProN W3" panose="020B0300000000000000" pitchFamily="34" charset="-128"/>
                <a:ea typeface="Hiragino Kaku Gothic ProN W3" panose="020B0300000000000000" pitchFamily="34" charset="-128"/>
              </a:rPr>
              <a:t>2 </a:t>
            </a:r>
            <a:r>
              <a:rPr kumimoji="1" lang="en-US" altLang="ja-JP" dirty="0">
                <a:latin typeface="Hiragino Kaku Gothic ProN W3" panose="020B0300000000000000" pitchFamily="34" charset="-128"/>
                <a:ea typeface="Hiragino Kaku Gothic ProN W3" panose="020B0300000000000000" pitchFamily="34" charset="-128"/>
              </a:rPr>
              <a:t>= 0.35</a:t>
            </a:r>
          </a:p>
          <a:p>
            <a:r>
              <a:rPr lang="en-US" altLang="ja-JP" dirty="0">
                <a:latin typeface="Hiragino Kaku Gothic ProN W3" panose="020B0300000000000000" pitchFamily="34" charset="-128"/>
                <a:ea typeface="Hiragino Kaku Gothic ProN W3" panose="020B0300000000000000" pitchFamily="34" charset="-128"/>
              </a:rPr>
              <a:t>concordance index = 0.825</a:t>
            </a:r>
          </a:p>
          <a:p>
            <a:r>
              <a:rPr kumimoji="1" lang="en-US" altLang="ja-JP" dirty="0">
                <a:latin typeface="Hiragino Kaku Gothic ProN W3" panose="020B0300000000000000" pitchFamily="34" charset="-128"/>
                <a:ea typeface="Hiragino Kaku Gothic ProN W3" panose="020B0300000000000000" pitchFamily="34" charset="-128"/>
              </a:rPr>
              <a:t>Slope = 1</a:t>
            </a:r>
            <a:r>
              <a:rPr lang="en-US" altLang="ja-JP" dirty="0">
                <a:latin typeface="Hiragino Kaku Gothic ProN W3" panose="020B0300000000000000" pitchFamily="34" charset="-128"/>
                <a:ea typeface="Hiragino Kaku Gothic ProN W3" panose="020B0300000000000000" pitchFamily="34" charset="-128"/>
              </a:rPr>
              <a:t>.00, intercept = 0.005</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50" name="テキスト ボックス 49">
            <a:extLst>
              <a:ext uri="{FF2B5EF4-FFF2-40B4-BE49-F238E27FC236}">
                <a16:creationId xmlns:a16="http://schemas.microsoft.com/office/drawing/2014/main" id="{0C74FFA7-E09E-A703-C61F-2E8680125D07}"/>
              </a:ext>
            </a:extLst>
          </p:cNvPr>
          <p:cNvSpPr txBox="1"/>
          <p:nvPr/>
        </p:nvSpPr>
        <p:spPr>
          <a:xfrm>
            <a:off x="6298508" y="722651"/>
            <a:ext cx="4958071" cy="369332"/>
          </a:xfrm>
          <a:prstGeom prst="rect">
            <a:avLst/>
          </a:prstGeom>
          <a:noFill/>
        </p:spPr>
        <p:txBody>
          <a:bodyPr wrap="square">
            <a:spAutoFit/>
          </a:bodyPr>
          <a:lstStyle/>
          <a:p>
            <a:r>
              <a:rPr lang="en-US" altLang="ja-JP" u="sng" dirty="0">
                <a:latin typeface="Hiragino Kaku Gothic ProN W3" panose="020B0300000000000000" pitchFamily="34" charset="-128"/>
                <a:ea typeface="Hiragino Kaku Gothic ProN W3" panose="020B0300000000000000" pitchFamily="34" charset="-128"/>
              </a:rPr>
              <a:t>500-time bootstrapped</a:t>
            </a:r>
            <a:r>
              <a:rPr lang="ja-JP" altLang="en-US" u="sng">
                <a:latin typeface="Hiragino Kaku Gothic ProN W3" panose="020B0300000000000000" pitchFamily="34" charset="-128"/>
                <a:ea typeface="Hiragino Kaku Gothic ProN W3" panose="020B0300000000000000" pitchFamily="34" charset="-128"/>
              </a:rPr>
              <a:t> </a:t>
            </a:r>
            <a:r>
              <a:rPr lang="en-US" altLang="ja-JP" u="sng" dirty="0">
                <a:latin typeface="Hiragino Kaku Gothic ProN W3" panose="020B0300000000000000" pitchFamily="34" charset="-128"/>
                <a:ea typeface="Hiragino Kaku Gothic ProN W3" panose="020B0300000000000000" pitchFamily="34" charset="-128"/>
              </a:rPr>
              <a:t>calibration curve </a:t>
            </a:r>
          </a:p>
        </p:txBody>
      </p:sp>
      <p:grpSp>
        <p:nvGrpSpPr>
          <p:cNvPr id="3" name="グループ化 2">
            <a:extLst>
              <a:ext uri="{FF2B5EF4-FFF2-40B4-BE49-F238E27FC236}">
                <a16:creationId xmlns:a16="http://schemas.microsoft.com/office/drawing/2014/main" id="{7E7F2F66-789C-9385-7483-EC2B73034C61}"/>
              </a:ext>
            </a:extLst>
          </p:cNvPr>
          <p:cNvGrpSpPr/>
          <p:nvPr/>
        </p:nvGrpSpPr>
        <p:grpSpPr>
          <a:xfrm>
            <a:off x="4120572" y="5577522"/>
            <a:ext cx="1909547" cy="424073"/>
            <a:chOff x="2369001" y="1962678"/>
            <a:chExt cx="1909547" cy="424073"/>
          </a:xfrm>
        </p:grpSpPr>
        <p:sp>
          <p:nvSpPr>
            <p:cNvPr id="7" name="Rounded Rectangle 22">
              <a:extLst>
                <a:ext uri="{FF2B5EF4-FFF2-40B4-BE49-F238E27FC236}">
                  <a16:creationId xmlns:a16="http://schemas.microsoft.com/office/drawing/2014/main" id="{F4B5609A-6B2D-5883-D376-533441619A2E}"/>
                </a:ext>
              </a:extLst>
            </p:cNvPr>
            <p:cNvSpPr/>
            <p:nvPr/>
          </p:nvSpPr>
          <p:spPr>
            <a:xfrm>
              <a:off x="2369001" y="2148058"/>
              <a:ext cx="1895716"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9" name="Rounded Rectangle 29">
              <a:extLst>
                <a:ext uri="{FF2B5EF4-FFF2-40B4-BE49-F238E27FC236}">
                  <a16:creationId xmlns:a16="http://schemas.microsoft.com/office/drawing/2014/main" id="{E4C26E1D-5323-654C-1BEE-BFB3B491B06A}"/>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1" name="Rounded Rectangle 30">
              <a:extLst>
                <a:ext uri="{FF2B5EF4-FFF2-40B4-BE49-F238E27FC236}">
                  <a16:creationId xmlns:a16="http://schemas.microsoft.com/office/drawing/2014/main" id="{3BF03E4D-DA5E-745C-65D5-4D3CB3DD13BB}"/>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12" name="テキスト ボックス 11">
            <a:extLst>
              <a:ext uri="{FF2B5EF4-FFF2-40B4-BE49-F238E27FC236}">
                <a16:creationId xmlns:a16="http://schemas.microsoft.com/office/drawing/2014/main" id="{695A7CA2-4697-566E-B61D-BF53DE8C12F5}"/>
              </a:ext>
            </a:extLst>
          </p:cNvPr>
          <p:cNvSpPr txBox="1"/>
          <p:nvPr/>
        </p:nvSpPr>
        <p:spPr>
          <a:xfrm>
            <a:off x="3706461" y="5310223"/>
            <a:ext cx="2480166" cy="369332"/>
          </a:xfrm>
          <a:prstGeom prst="rect">
            <a:avLst/>
          </a:prstGeom>
          <a:noFill/>
        </p:spPr>
        <p:txBody>
          <a:bodyPr wrap="none" rtlCol="0">
            <a:spAutoFit/>
          </a:bodyPr>
          <a:lstStyle/>
          <a:p>
            <a:r>
              <a:rPr kumimoji="1" lang="ja-JP" altLang="en-US">
                <a:highlight>
                  <a:srgbClr val="FFFF00"/>
                </a:highlight>
                <a:latin typeface="Hiragino Kaku Gothic ProN W3" panose="020B0300000000000000" pitchFamily="34" charset="-128"/>
                <a:ea typeface="Hiragino Kaku Gothic ProN W3" panose="020B0300000000000000" pitchFamily="34" charset="-128"/>
              </a:rPr>
              <a:t>治療到達性が高い因子</a:t>
            </a:r>
          </a:p>
        </p:txBody>
      </p:sp>
    </p:spTree>
    <p:extLst>
      <p:ext uri="{BB962C8B-B14F-4D97-AF65-F5344CB8AC3E}">
        <p14:creationId xmlns:p14="http://schemas.microsoft.com/office/powerpoint/2010/main" val="2052817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ADCB2-6BF9-F622-9E91-21802CED8F2F}"/>
            </a:ext>
          </a:extLst>
        </p:cNvPr>
        <p:cNvGrpSpPr/>
        <p:nvPr/>
      </p:nvGrpSpPr>
      <p:grpSpPr>
        <a:xfrm>
          <a:off x="0" y="0"/>
          <a:ext cx="0" cy="0"/>
          <a:chOff x="0" y="0"/>
          <a:chExt cx="0" cy="0"/>
        </a:xfrm>
      </p:grpSpPr>
      <p:grpSp>
        <p:nvGrpSpPr>
          <p:cNvPr id="14" name="グループ化 13">
            <a:extLst>
              <a:ext uri="{FF2B5EF4-FFF2-40B4-BE49-F238E27FC236}">
                <a16:creationId xmlns:a16="http://schemas.microsoft.com/office/drawing/2014/main" id="{2C31DD6F-C94E-D44F-4096-58711D982CD4}"/>
              </a:ext>
            </a:extLst>
          </p:cNvPr>
          <p:cNvGrpSpPr/>
          <p:nvPr/>
        </p:nvGrpSpPr>
        <p:grpSpPr>
          <a:xfrm>
            <a:off x="7461382" y="965067"/>
            <a:ext cx="2988882" cy="3010803"/>
            <a:chOff x="4109147" y="1318085"/>
            <a:chExt cx="3978202" cy="4007378"/>
          </a:xfrm>
        </p:grpSpPr>
        <p:pic>
          <p:nvPicPr>
            <p:cNvPr id="11" name="Picture 4" descr="Plot object">
              <a:extLst>
                <a:ext uri="{FF2B5EF4-FFF2-40B4-BE49-F238E27FC236}">
                  <a16:creationId xmlns:a16="http://schemas.microsoft.com/office/drawing/2014/main" id="{127FC936-F85D-431C-A5A2-E0AA702814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633"/>
            <a:stretch>
              <a:fillRect/>
            </a:stretch>
          </p:blipFill>
          <p:spPr bwMode="auto">
            <a:xfrm>
              <a:off x="4109147" y="1318085"/>
              <a:ext cx="3978202" cy="400737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Plot object">
              <a:extLst>
                <a:ext uri="{FF2B5EF4-FFF2-40B4-BE49-F238E27FC236}">
                  <a16:creationId xmlns:a16="http://schemas.microsoft.com/office/drawing/2014/main" id="{3FFD3617-756B-F36E-4288-C5D93324DC5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846" t="36019" r="6870" b="60429"/>
            <a:stretch>
              <a:fillRect/>
            </a:stretch>
          </p:blipFill>
          <p:spPr bwMode="auto">
            <a:xfrm>
              <a:off x="5756911" y="4105651"/>
              <a:ext cx="2200744" cy="855125"/>
            </a:xfrm>
            <a:prstGeom prst="rect">
              <a:avLst/>
            </a:prstGeom>
            <a:noFill/>
            <a:extLst>
              <a:ext uri="{909E8E84-426E-40DD-AFC4-6F175D3DCCD1}">
                <a14:hiddenFill xmlns:a14="http://schemas.microsoft.com/office/drawing/2010/main">
                  <a:solidFill>
                    <a:srgbClr val="FFFFFF"/>
                  </a:solidFill>
                </a14:hiddenFill>
              </a:ext>
            </a:extLst>
          </p:spPr>
        </p:pic>
      </p:grpSp>
      <p:pic>
        <p:nvPicPr>
          <p:cNvPr id="7" name="Picture 4" descr="Plot object">
            <a:extLst>
              <a:ext uri="{FF2B5EF4-FFF2-40B4-BE49-F238E27FC236}">
                <a16:creationId xmlns:a16="http://schemas.microsoft.com/office/drawing/2014/main" id="{4D20F7B7-62B1-CFA9-9391-CBC4B73A62C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2" t="52321" r="-72" b="3513"/>
          <a:stretch>
            <a:fillRect/>
          </a:stretch>
        </p:blipFill>
        <p:spPr bwMode="auto">
          <a:xfrm>
            <a:off x="99155" y="1006004"/>
            <a:ext cx="6406934" cy="565937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DA2240D-D5B3-58D6-84F8-757382A6A17D}"/>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⑤</a:t>
            </a:r>
            <a:r>
              <a:rPr lang="ja-JP" altLang="en-US" sz="2800" b="1">
                <a:latin typeface="Hiragino Kaku Gothic ProN W6" panose="020B0300000000000000" pitchFamily="34" charset="-128"/>
                <a:ea typeface="Hiragino Kaku Gothic ProN W6" panose="020B0300000000000000" pitchFamily="34" charset="-128"/>
              </a:rPr>
              <a:t> </a:t>
            </a:r>
            <a:r>
              <a:rPr lang="ja-JP" altLang="en-US" sz="2800" b="1">
                <a:solidFill>
                  <a:srgbClr val="000000"/>
                </a:solidFill>
                <a:latin typeface="Hiragino Kaku Gothic ProN W6" panose="020B0300000000000000" pitchFamily="34" charset="-128"/>
                <a:ea typeface="Hiragino Kaku Gothic ProN W6" panose="020B0300000000000000" pitchFamily="34" charset="-128"/>
              </a:rPr>
              <a:t>治療到達性を予測するノモグラム</a:t>
            </a:r>
          </a:p>
        </p:txBody>
      </p:sp>
      <p:cxnSp>
        <p:nvCxnSpPr>
          <p:cNvPr id="6" name="Straight Connector 5">
            <a:extLst>
              <a:ext uri="{FF2B5EF4-FFF2-40B4-BE49-F238E27FC236}">
                <a16:creationId xmlns:a16="http://schemas.microsoft.com/office/drawing/2014/main" id="{0BA4F157-3B7E-934F-4BC0-B236D60D3466}"/>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A58030AC-8CEF-0126-493F-83D3B826C3E8}"/>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16</a:t>
            </a:fld>
            <a:endParaRPr lang="ja-JP" altLang="en-US"/>
          </a:p>
        </p:txBody>
      </p:sp>
      <p:sp>
        <p:nvSpPr>
          <p:cNvPr id="5" name="テキスト ボックス 4">
            <a:extLst>
              <a:ext uri="{FF2B5EF4-FFF2-40B4-BE49-F238E27FC236}">
                <a16:creationId xmlns:a16="http://schemas.microsoft.com/office/drawing/2014/main" id="{764BAC05-7271-24FC-30F9-A7A6B915E5B8}"/>
              </a:ext>
            </a:extLst>
          </p:cNvPr>
          <p:cNvSpPr txBox="1"/>
          <p:nvPr/>
        </p:nvSpPr>
        <p:spPr>
          <a:xfrm>
            <a:off x="285262" y="706211"/>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(B) </a:t>
            </a:r>
            <a:r>
              <a:rPr lang="ja-JP" altLang="en-US">
                <a:latin typeface="Hiragino Kaku Gothic ProN W3" panose="020B0300000000000000" pitchFamily="34" charset="-128"/>
                <a:ea typeface="Hiragino Kaku Gothic ProN W3" panose="020B0300000000000000" pitchFamily="34" charset="-128"/>
              </a:rPr>
              <a:t>推奨治療があった</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338AC753-C234-8762-2B41-F11A782373AD}"/>
              </a:ext>
            </a:extLst>
          </p:cNvPr>
          <p:cNvSpPr txBox="1"/>
          <p:nvPr/>
        </p:nvSpPr>
        <p:spPr>
          <a:xfrm>
            <a:off x="7293052" y="5167049"/>
            <a:ext cx="4608647" cy="991233"/>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実用性は低い予測精度</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組織型が最も重要な予測因子</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パネル検査や</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検査前の治療効果も関連</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21" name="テキスト ボックス 20">
            <a:extLst>
              <a:ext uri="{FF2B5EF4-FFF2-40B4-BE49-F238E27FC236}">
                <a16:creationId xmlns:a16="http://schemas.microsoft.com/office/drawing/2014/main" id="{59335540-0E91-7097-F367-DCE4CABFF8B6}"/>
              </a:ext>
            </a:extLst>
          </p:cNvPr>
          <p:cNvSpPr txBox="1"/>
          <p:nvPr/>
        </p:nvSpPr>
        <p:spPr>
          <a:xfrm>
            <a:off x="-3371" y="2890624"/>
            <a:ext cx="1670858" cy="261610"/>
          </a:xfrm>
          <a:prstGeom prst="rect">
            <a:avLst/>
          </a:prstGeom>
          <a:solidFill>
            <a:schemeClr val="bg1"/>
          </a:solidFill>
        </p:spPr>
        <p:txBody>
          <a:bodyPr wrap="square">
            <a:spAutoFit/>
          </a:bodyPr>
          <a:lstStyle/>
          <a:p>
            <a:r>
              <a:rPr lang="en-AU" altLang="ja-JP" sz="1100" dirty="0"/>
              <a:t>Brain metastasis</a:t>
            </a:r>
            <a:endParaRPr lang="ja-JP" altLang="en-US" sz="1100"/>
          </a:p>
        </p:txBody>
      </p:sp>
      <p:sp>
        <p:nvSpPr>
          <p:cNvPr id="25" name="テキスト ボックス 24">
            <a:extLst>
              <a:ext uri="{FF2B5EF4-FFF2-40B4-BE49-F238E27FC236}">
                <a16:creationId xmlns:a16="http://schemas.microsoft.com/office/drawing/2014/main" id="{2D76C8A3-96A3-8335-292B-39BDDE36C282}"/>
              </a:ext>
            </a:extLst>
          </p:cNvPr>
          <p:cNvSpPr txBox="1"/>
          <p:nvPr/>
        </p:nvSpPr>
        <p:spPr>
          <a:xfrm>
            <a:off x="0" y="1154227"/>
            <a:ext cx="1670858" cy="261610"/>
          </a:xfrm>
          <a:prstGeom prst="rect">
            <a:avLst/>
          </a:prstGeom>
          <a:solidFill>
            <a:schemeClr val="bg1"/>
          </a:solidFill>
        </p:spPr>
        <p:txBody>
          <a:bodyPr wrap="square">
            <a:spAutoFit/>
          </a:bodyPr>
          <a:lstStyle/>
          <a:p>
            <a:r>
              <a:rPr lang="en-AU" altLang="ja-JP" sz="1100" dirty="0"/>
              <a:t>Points</a:t>
            </a:r>
            <a:endParaRPr lang="ja-JP" altLang="en-US" sz="1100"/>
          </a:p>
        </p:txBody>
      </p:sp>
      <p:sp>
        <p:nvSpPr>
          <p:cNvPr id="26" name="テキスト ボックス 25">
            <a:extLst>
              <a:ext uri="{FF2B5EF4-FFF2-40B4-BE49-F238E27FC236}">
                <a16:creationId xmlns:a16="http://schemas.microsoft.com/office/drawing/2014/main" id="{60330BA5-8664-8190-A6A4-16AB8FF2BE71}"/>
              </a:ext>
            </a:extLst>
          </p:cNvPr>
          <p:cNvSpPr txBox="1"/>
          <p:nvPr/>
        </p:nvSpPr>
        <p:spPr>
          <a:xfrm>
            <a:off x="0" y="4165849"/>
            <a:ext cx="1670858" cy="261610"/>
          </a:xfrm>
          <a:prstGeom prst="rect">
            <a:avLst/>
          </a:prstGeom>
          <a:solidFill>
            <a:schemeClr val="bg1"/>
          </a:solidFill>
        </p:spPr>
        <p:txBody>
          <a:bodyPr wrap="square">
            <a:spAutoFit/>
          </a:bodyPr>
          <a:lstStyle/>
          <a:p>
            <a:r>
              <a:rPr lang="en-AU" altLang="ja-JP" sz="1100" dirty="0"/>
              <a:t>Time from diagnosis</a:t>
            </a:r>
            <a:endParaRPr lang="ja-JP" altLang="en-US" sz="1100"/>
          </a:p>
        </p:txBody>
      </p:sp>
      <p:sp>
        <p:nvSpPr>
          <p:cNvPr id="27" name="テキスト ボックス 26">
            <a:extLst>
              <a:ext uri="{FF2B5EF4-FFF2-40B4-BE49-F238E27FC236}">
                <a16:creationId xmlns:a16="http://schemas.microsoft.com/office/drawing/2014/main" id="{4621F68A-6E08-1EEE-1B4E-2EBE24977298}"/>
              </a:ext>
            </a:extLst>
          </p:cNvPr>
          <p:cNvSpPr txBox="1"/>
          <p:nvPr/>
        </p:nvSpPr>
        <p:spPr>
          <a:xfrm>
            <a:off x="-3371" y="5036244"/>
            <a:ext cx="1670858" cy="261610"/>
          </a:xfrm>
          <a:prstGeom prst="rect">
            <a:avLst/>
          </a:prstGeom>
          <a:solidFill>
            <a:schemeClr val="bg1"/>
          </a:solidFill>
        </p:spPr>
        <p:txBody>
          <a:bodyPr wrap="square">
            <a:spAutoFit/>
          </a:bodyPr>
          <a:lstStyle/>
          <a:p>
            <a:r>
              <a:rPr lang="en-AU" altLang="ja-JP" sz="1100" dirty="0"/>
              <a:t>Sex</a:t>
            </a:r>
            <a:endParaRPr lang="ja-JP" altLang="en-US" sz="1100"/>
          </a:p>
        </p:txBody>
      </p:sp>
      <p:sp>
        <p:nvSpPr>
          <p:cNvPr id="28" name="テキスト ボックス 27">
            <a:extLst>
              <a:ext uri="{FF2B5EF4-FFF2-40B4-BE49-F238E27FC236}">
                <a16:creationId xmlns:a16="http://schemas.microsoft.com/office/drawing/2014/main" id="{9AE84E79-EC64-9964-EE69-F85643EF595D}"/>
              </a:ext>
            </a:extLst>
          </p:cNvPr>
          <p:cNvSpPr txBox="1"/>
          <p:nvPr/>
        </p:nvSpPr>
        <p:spPr>
          <a:xfrm>
            <a:off x="-3371" y="3316749"/>
            <a:ext cx="1670858" cy="261610"/>
          </a:xfrm>
          <a:prstGeom prst="rect">
            <a:avLst/>
          </a:prstGeom>
          <a:solidFill>
            <a:schemeClr val="bg1"/>
          </a:solidFill>
        </p:spPr>
        <p:txBody>
          <a:bodyPr wrap="square">
            <a:spAutoFit/>
          </a:bodyPr>
          <a:lstStyle/>
          <a:p>
            <a:r>
              <a:rPr lang="en-AU" altLang="ja-JP" sz="1100" dirty="0">
                <a:highlight>
                  <a:srgbClr val="FFFF00"/>
                </a:highlight>
              </a:rPr>
              <a:t>Histology</a:t>
            </a:r>
            <a:endParaRPr lang="ja-JP" altLang="en-US" sz="1100">
              <a:highlight>
                <a:srgbClr val="FFFF00"/>
              </a:highlight>
            </a:endParaRPr>
          </a:p>
        </p:txBody>
      </p:sp>
      <p:sp>
        <p:nvSpPr>
          <p:cNvPr id="29" name="テキスト ボックス 28">
            <a:extLst>
              <a:ext uri="{FF2B5EF4-FFF2-40B4-BE49-F238E27FC236}">
                <a16:creationId xmlns:a16="http://schemas.microsoft.com/office/drawing/2014/main" id="{4A1BCE11-8E0A-3889-018B-96860675A23E}"/>
              </a:ext>
            </a:extLst>
          </p:cNvPr>
          <p:cNvSpPr txBox="1"/>
          <p:nvPr/>
        </p:nvSpPr>
        <p:spPr>
          <a:xfrm>
            <a:off x="-3371" y="2011824"/>
            <a:ext cx="1670858" cy="261610"/>
          </a:xfrm>
          <a:prstGeom prst="rect">
            <a:avLst/>
          </a:prstGeom>
          <a:solidFill>
            <a:schemeClr val="bg1"/>
          </a:solidFill>
        </p:spPr>
        <p:txBody>
          <a:bodyPr wrap="square">
            <a:spAutoFit/>
          </a:bodyPr>
          <a:lstStyle/>
          <a:p>
            <a:r>
              <a:rPr lang="en-AU" altLang="ja-JP" sz="1100" dirty="0"/>
              <a:t>Liver metastasis</a:t>
            </a:r>
            <a:endParaRPr lang="ja-JP" altLang="en-US" sz="1100"/>
          </a:p>
        </p:txBody>
      </p:sp>
      <p:sp>
        <p:nvSpPr>
          <p:cNvPr id="32" name="テキスト ボックス 31">
            <a:extLst>
              <a:ext uri="{FF2B5EF4-FFF2-40B4-BE49-F238E27FC236}">
                <a16:creationId xmlns:a16="http://schemas.microsoft.com/office/drawing/2014/main" id="{7CBB2CE0-9752-9DFB-E830-1DCC050256B8}"/>
              </a:ext>
            </a:extLst>
          </p:cNvPr>
          <p:cNvSpPr txBox="1"/>
          <p:nvPr/>
        </p:nvSpPr>
        <p:spPr>
          <a:xfrm>
            <a:off x="7712" y="1568385"/>
            <a:ext cx="1580019" cy="261610"/>
          </a:xfrm>
          <a:prstGeom prst="rect">
            <a:avLst/>
          </a:prstGeom>
          <a:solidFill>
            <a:schemeClr val="bg1"/>
          </a:solidFill>
        </p:spPr>
        <p:txBody>
          <a:bodyPr wrap="square">
            <a:spAutoFit/>
          </a:bodyPr>
          <a:lstStyle/>
          <a:p>
            <a:r>
              <a:rPr lang="en-AU" altLang="ja-JP" sz="1100" dirty="0">
                <a:highlight>
                  <a:srgbClr val="FFFF00"/>
                </a:highlight>
              </a:rPr>
              <a:t>Panel</a:t>
            </a:r>
            <a:endParaRPr lang="ja-JP" altLang="en-US" sz="1100">
              <a:highlight>
                <a:srgbClr val="FFFF00"/>
              </a:highlight>
            </a:endParaRPr>
          </a:p>
        </p:txBody>
      </p:sp>
      <p:sp>
        <p:nvSpPr>
          <p:cNvPr id="34" name="テキスト ボックス 33">
            <a:extLst>
              <a:ext uri="{FF2B5EF4-FFF2-40B4-BE49-F238E27FC236}">
                <a16:creationId xmlns:a16="http://schemas.microsoft.com/office/drawing/2014/main" id="{63E02844-EBDB-C327-CE6B-1737580ED3F8}"/>
              </a:ext>
            </a:extLst>
          </p:cNvPr>
          <p:cNvSpPr txBox="1"/>
          <p:nvPr/>
        </p:nvSpPr>
        <p:spPr>
          <a:xfrm>
            <a:off x="0" y="3744015"/>
            <a:ext cx="1670858" cy="261610"/>
          </a:xfrm>
          <a:prstGeom prst="rect">
            <a:avLst/>
          </a:prstGeom>
          <a:solidFill>
            <a:schemeClr val="bg1"/>
          </a:solidFill>
        </p:spPr>
        <p:txBody>
          <a:bodyPr wrap="square">
            <a:spAutoFit/>
          </a:bodyPr>
          <a:lstStyle/>
          <a:p>
            <a:r>
              <a:rPr lang="en-AU" altLang="ja-JP" sz="1100" dirty="0"/>
              <a:t>Lymphatic metastasis</a:t>
            </a:r>
            <a:endParaRPr lang="ja-JP" altLang="en-US" sz="1100"/>
          </a:p>
        </p:txBody>
      </p:sp>
      <p:sp>
        <p:nvSpPr>
          <p:cNvPr id="35" name="テキスト ボックス 34">
            <a:extLst>
              <a:ext uri="{FF2B5EF4-FFF2-40B4-BE49-F238E27FC236}">
                <a16:creationId xmlns:a16="http://schemas.microsoft.com/office/drawing/2014/main" id="{DE9B555C-5FE5-F5D6-8BE5-E28E4060F483}"/>
              </a:ext>
            </a:extLst>
          </p:cNvPr>
          <p:cNvSpPr txBox="1"/>
          <p:nvPr/>
        </p:nvSpPr>
        <p:spPr>
          <a:xfrm>
            <a:off x="0" y="2443434"/>
            <a:ext cx="1670858" cy="261610"/>
          </a:xfrm>
          <a:prstGeom prst="rect">
            <a:avLst/>
          </a:prstGeom>
          <a:solidFill>
            <a:schemeClr val="bg1"/>
          </a:solidFill>
        </p:spPr>
        <p:txBody>
          <a:bodyPr wrap="square">
            <a:spAutoFit/>
          </a:bodyPr>
          <a:lstStyle/>
          <a:p>
            <a:r>
              <a:rPr lang="en-AU" altLang="ja-JP" sz="1100" dirty="0">
                <a:highlight>
                  <a:srgbClr val="FFFF00"/>
                </a:highlight>
              </a:rPr>
              <a:t>Best </a:t>
            </a:r>
            <a:r>
              <a:rPr lang="en-AU" altLang="ja-JP" sz="1100" dirty="0" err="1">
                <a:highlight>
                  <a:srgbClr val="FFFF00"/>
                </a:highlight>
              </a:rPr>
              <a:t>CTx</a:t>
            </a:r>
            <a:r>
              <a:rPr lang="en-AU" altLang="ja-JP" sz="1100" dirty="0">
                <a:highlight>
                  <a:srgbClr val="FFFF00"/>
                </a:highlight>
              </a:rPr>
              <a:t> effect</a:t>
            </a:r>
            <a:endParaRPr lang="ja-JP" altLang="en-US" sz="1100">
              <a:highlight>
                <a:srgbClr val="FFFF00"/>
              </a:highlight>
            </a:endParaRPr>
          </a:p>
        </p:txBody>
      </p:sp>
      <p:sp>
        <p:nvSpPr>
          <p:cNvPr id="39" name="テキスト ボックス 38">
            <a:extLst>
              <a:ext uri="{FF2B5EF4-FFF2-40B4-BE49-F238E27FC236}">
                <a16:creationId xmlns:a16="http://schemas.microsoft.com/office/drawing/2014/main" id="{B61170BA-955E-11EF-69EF-B26C57857397}"/>
              </a:ext>
            </a:extLst>
          </p:cNvPr>
          <p:cNvSpPr txBox="1"/>
          <p:nvPr/>
        </p:nvSpPr>
        <p:spPr>
          <a:xfrm>
            <a:off x="-3371" y="4590137"/>
            <a:ext cx="1670858" cy="261610"/>
          </a:xfrm>
          <a:prstGeom prst="rect">
            <a:avLst/>
          </a:prstGeom>
          <a:solidFill>
            <a:schemeClr val="bg1"/>
          </a:solidFill>
        </p:spPr>
        <p:txBody>
          <a:bodyPr wrap="square">
            <a:spAutoFit/>
          </a:bodyPr>
          <a:lstStyle/>
          <a:p>
            <a:r>
              <a:rPr lang="en-AU" altLang="ja-JP" sz="1100" dirty="0"/>
              <a:t>Smoking history</a:t>
            </a:r>
            <a:endParaRPr lang="ja-JP" altLang="en-US" sz="1100"/>
          </a:p>
        </p:txBody>
      </p:sp>
      <p:sp>
        <p:nvSpPr>
          <p:cNvPr id="40" name="テキスト ボックス 39">
            <a:extLst>
              <a:ext uri="{FF2B5EF4-FFF2-40B4-BE49-F238E27FC236}">
                <a16:creationId xmlns:a16="http://schemas.microsoft.com/office/drawing/2014/main" id="{3B3BDD74-0832-6168-E4A3-51E052619630}"/>
              </a:ext>
            </a:extLst>
          </p:cNvPr>
          <p:cNvSpPr txBox="1"/>
          <p:nvPr/>
        </p:nvSpPr>
        <p:spPr>
          <a:xfrm>
            <a:off x="-3371" y="5459781"/>
            <a:ext cx="1670858" cy="261610"/>
          </a:xfrm>
          <a:prstGeom prst="rect">
            <a:avLst/>
          </a:prstGeom>
          <a:solidFill>
            <a:schemeClr val="bg1"/>
          </a:solidFill>
        </p:spPr>
        <p:txBody>
          <a:bodyPr wrap="square">
            <a:spAutoFit/>
          </a:bodyPr>
          <a:lstStyle/>
          <a:p>
            <a:r>
              <a:rPr lang="en-AU" altLang="ja-JP" sz="1100" dirty="0"/>
              <a:t>Age (~65yo/66yo~)</a:t>
            </a:r>
            <a:endParaRPr lang="ja-JP" altLang="en-US" sz="1100"/>
          </a:p>
        </p:txBody>
      </p:sp>
      <p:sp>
        <p:nvSpPr>
          <p:cNvPr id="41" name="テキスト ボックス 40">
            <a:extLst>
              <a:ext uri="{FF2B5EF4-FFF2-40B4-BE49-F238E27FC236}">
                <a16:creationId xmlns:a16="http://schemas.microsoft.com/office/drawing/2014/main" id="{88208765-4E9F-3942-D073-76DFA86A3366}"/>
              </a:ext>
            </a:extLst>
          </p:cNvPr>
          <p:cNvSpPr txBox="1"/>
          <p:nvPr/>
        </p:nvSpPr>
        <p:spPr>
          <a:xfrm>
            <a:off x="15884" y="5931776"/>
            <a:ext cx="1670858" cy="261610"/>
          </a:xfrm>
          <a:prstGeom prst="rect">
            <a:avLst/>
          </a:prstGeom>
          <a:solidFill>
            <a:schemeClr val="bg1"/>
          </a:solidFill>
        </p:spPr>
        <p:txBody>
          <a:bodyPr wrap="square">
            <a:spAutoFit/>
          </a:bodyPr>
          <a:lstStyle/>
          <a:p>
            <a:r>
              <a:rPr lang="en-AU" altLang="ja-JP" sz="1100" dirty="0"/>
              <a:t>Total points</a:t>
            </a:r>
            <a:endParaRPr lang="ja-JP" altLang="en-US" sz="1100"/>
          </a:p>
        </p:txBody>
      </p:sp>
      <p:sp>
        <p:nvSpPr>
          <p:cNvPr id="43" name="テキスト ボックス 42">
            <a:extLst>
              <a:ext uri="{FF2B5EF4-FFF2-40B4-BE49-F238E27FC236}">
                <a16:creationId xmlns:a16="http://schemas.microsoft.com/office/drawing/2014/main" id="{C4306185-D23D-D76B-2B4C-2BC4B0B535E9}"/>
              </a:ext>
            </a:extLst>
          </p:cNvPr>
          <p:cNvSpPr txBox="1"/>
          <p:nvPr/>
        </p:nvSpPr>
        <p:spPr>
          <a:xfrm>
            <a:off x="0" y="6251018"/>
            <a:ext cx="2169622" cy="430887"/>
          </a:xfrm>
          <a:prstGeom prst="rect">
            <a:avLst/>
          </a:prstGeom>
          <a:solidFill>
            <a:schemeClr val="bg1"/>
          </a:solidFill>
        </p:spPr>
        <p:txBody>
          <a:bodyPr wrap="square">
            <a:spAutoFit/>
          </a:bodyPr>
          <a:lstStyle/>
          <a:p>
            <a:r>
              <a:rPr lang="en-AU" altLang="ja-JP" sz="1100" dirty="0"/>
              <a:t>Genome-matched therapy recommended</a:t>
            </a:r>
            <a:endParaRPr lang="ja-JP" altLang="en-US" sz="1100"/>
          </a:p>
        </p:txBody>
      </p:sp>
      <p:sp>
        <p:nvSpPr>
          <p:cNvPr id="49" name="テキスト ボックス 48">
            <a:extLst>
              <a:ext uri="{FF2B5EF4-FFF2-40B4-BE49-F238E27FC236}">
                <a16:creationId xmlns:a16="http://schemas.microsoft.com/office/drawing/2014/main" id="{8ACA2B92-EF62-DAFD-17A2-28525DAFFA78}"/>
              </a:ext>
            </a:extLst>
          </p:cNvPr>
          <p:cNvSpPr txBox="1"/>
          <p:nvPr/>
        </p:nvSpPr>
        <p:spPr>
          <a:xfrm>
            <a:off x="7442132" y="3889042"/>
            <a:ext cx="4007828" cy="1200329"/>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Brier score = 0.229</a:t>
            </a:r>
          </a:p>
          <a:p>
            <a:r>
              <a:rPr lang="en-US" altLang="ja-JP" dirty="0">
                <a:latin typeface="Hiragino Kaku Gothic ProN W3" panose="020B0300000000000000" pitchFamily="34" charset="-128"/>
                <a:ea typeface="Hiragino Kaku Gothic ProN W3" panose="020B0300000000000000" pitchFamily="34" charset="-128"/>
              </a:rPr>
              <a:t>Nagelkerke R</a:t>
            </a:r>
            <a:r>
              <a:rPr lang="en-US" altLang="ja-JP" baseline="30000" dirty="0">
                <a:latin typeface="Hiragino Kaku Gothic ProN W3" panose="020B0300000000000000" pitchFamily="34" charset="-128"/>
                <a:ea typeface="Hiragino Kaku Gothic ProN W3" panose="020B0300000000000000" pitchFamily="34" charset="-128"/>
              </a:rPr>
              <a:t>2 </a:t>
            </a:r>
            <a:r>
              <a:rPr lang="en-US" altLang="ja-JP" dirty="0">
                <a:latin typeface="Hiragino Kaku Gothic ProN W3" panose="020B0300000000000000" pitchFamily="34" charset="-128"/>
                <a:ea typeface="Hiragino Kaku Gothic ProN W3" panose="020B0300000000000000" pitchFamily="34" charset="-128"/>
              </a:rPr>
              <a:t>= 0.049</a:t>
            </a:r>
          </a:p>
          <a:p>
            <a:r>
              <a:rPr lang="en-US" altLang="ja-JP" dirty="0">
                <a:latin typeface="Hiragino Kaku Gothic ProN W3" panose="020B0300000000000000" pitchFamily="34" charset="-128"/>
                <a:ea typeface="Hiragino Kaku Gothic ProN W3" panose="020B0300000000000000" pitchFamily="34" charset="-128"/>
              </a:rPr>
              <a:t>concordance index = 0.610</a:t>
            </a:r>
          </a:p>
          <a:p>
            <a:r>
              <a:rPr lang="en-US" altLang="ja-JP" dirty="0">
                <a:latin typeface="Hiragino Kaku Gothic ProN W3" panose="020B0300000000000000" pitchFamily="34" charset="-128"/>
                <a:ea typeface="Hiragino Kaku Gothic ProN W3" panose="020B0300000000000000" pitchFamily="34" charset="-128"/>
              </a:rPr>
              <a:t>Slope = 0.957, intercept = -0.017</a:t>
            </a:r>
            <a:endParaRPr lang="ja-JP" altLang="en-US">
              <a:latin typeface="Hiragino Kaku Gothic ProN W3" panose="020B0300000000000000" pitchFamily="34" charset="-128"/>
              <a:ea typeface="Hiragino Kaku Gothic ProN W3" panose="020B0300000000000000" pitchFamily="34" charset="-128"/>
            </a:endParaRPr>
          </a:p>
        </p:txBody>
      </p:sp>
      <p:sp>
        <p:nvSpPr>
          <p:cNvPr id="50" name="テキスト ボックス 49">
            <a:extLst>
              <a:ext uri="{FF2B5EF4-FFF2-40B4-BE49-F238E27FC236}">
                <a16:creationId xmlns:a16="http://schemas.microsoft.com/office/drawing/2014/main" id="{9091499D-0F36-6BE7-AE8D-788DA0AA09F1}"/>
              </a:ext>
            </a:extLst>
          </p:cNvPr>
          <p:cNvSpPr txBox="1"/>
          <p:nvPr/>
        </p:nvSpPr>
        <p:spPr>
          <a:xfrm>
            <a:off x="6298508" y="722651"/>
            <a:ext cx="4958071" cy="369332"/>
          </a:xfrm>
          <a:prstGeom prst="rect">
            <a:avLst/>
          </a:prstGeom>
          <a:noFill/>
        </p:spPr>
        <p:txBody>
          <a:bodyPr wrap="square">
            <a:spAutoFit/>
          </a:bodyPr>
          <a:lstStyle/>
          <a:p>
            <a:r>
              <a:rPr lang="en-US" altLang="ja-JP" u="sng" dirty="0">
                <a:latin typeface="Hiragino Kaku Gothic ProN W3" panose="020B0300000000000000" pitchFamily="34" charset="-128"/>
                <a:ea typeface="Hiragino Kaku Gothic ProN W3" panose="020B0300000000000000" pitchFamily="34" charset="-128"/>
              </a:rPr>
              <a:t>500-time bootstrapped</a:t>
            </a:r>
            <a:r>
              <a:rPr lang="ja-JP" altLang="en-US" u="sng">
                <a:latin typeface="Hiragino Kaku Gothic ProN W3" panose="020B0300000000000000" pitchFamily="34" charset="-128"/>
                <a:ea typeface="Hiragino Kaku Gothic ProN W3" panose="020B0300000000000000" pitchFamily="34" charset="-128"/>
              </a:rPr>
              <a:t> </a:t>
            </a:r>
            <a:r>
              <a:rPr lang="en-US" altLang="ja-JP" u="sng" dirty="0">
                <a:latin typeface="Hiragino Kaku Gothic ProN W3" panose="020B0300000000000000" pitchFamily="34" charset="-128"/>
                <a:ea typeface="Hiragino Kaku Gothic ProN W3" panose="020B0300000000000000" pitchFamily="34" charset="-128"/>
              </a:rPr>
              <a:t>calibration curve </a:t>
            </a:r>
          </a:p>
        </p:txBody>
      </p:sp>
      <p:sp>
        <p:nvSpPr>
          <p:cNvPr id="9" name="正方形/長方形 8">
            <a:extLst>
              <a:ext uri="{FF2B5EF4-FFF2-40B4-BE49-F238E27FC236}">
                <a16:creationId xmlns:a16="http://schemas.microsoft.com/office/drawing/2014/main" id="{596F77A2-F314-2602-279F-F7847F6CF0E4}"/>
              </a:ext>
            </a:extLst>
          </p:cNvPr>
          <p:cNvSpPr/>
          <p:nvPr/>
        </p:nvSpPr>
        <p:spPr>
          <a:xfrm>
            <a:off x="2128982" y="6282768"/>
            <a:ext cx="91440" cy="174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3" name="グループ化 2">
            <a:extLst>
              <a:ext uri="{FF2B5EF4-FFF2-40B4-BE49-F238E27FC236}">
                <a16:creationId xmlns:a16="http://schemas.microsoft.com/office/drawing/2014/main" id="{EFC6165A-FB75-933D-0E43-E56965475FC2}"/>
              </a:ext>
            </a:extLst>
          </p:cNvPr>
          <p:cNvGrpSpPr/>
          <p:nvPr/>
        </p:nvGrpSpPr>
        <p:grpSpPr>
          <a:xfrm>
            <a:off x="4120572" y="5577522"/>
            <a:ext cx="1909547" cy="424073"/>
            <a:chOff x="2369001" y="1962678"/>
            <a:chExt cx="1909547" cy="424073"/>
          </a:xfrm>
        </p:grpSpPr>
        <p:sp>
          <p:nvSpPr>
            <p:cNvPr id="8" name="Rounded Rectangle 22">
              <a:extLst>
                <a:ext uri="{FF2B5EF4-FFF2-40B4-BE49-F238E27FC236}">
                  <a16:creationId xmlns:a16="http://schemas.microsoft.com/office/drawing/2014/main" id="{BBD13ED8-55EF-9E68-AB28-3CB38A4E359A}"/>
                </a:ext>
              </a:extLst>
            </p:cNvPr>
            <p:cNvSpPr/>
            <p:nvPr/>
          </p:nvSpPr>
          <p:spPr>
            <a:xfrm>
              <a:off x="2369001" y="2148058"/>
              <a:ext cx="1895716"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 name="Rounded Rectangle 29">
              <a:extLst>
                <a:ext uri="{FF2B5EF4-FFF2-40B4-BE49-F238E27FC236}">
                  <a16:creationId xmlns:a16="http://schemas.microsoft.com/office/drawing/2014/main" id="{596667F3-51F6-DF81-C8A8-F3A3B9DE16B5}"/>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5" name="Rounded Rectangle 30">
              <a:extLst>
                <a:ext uri="{FF2B5EF4-FFF2-40B4-BE49-F238E27FC236}">
                  <a16:creationId xmlns:a16="http://schemas.microsoft.com/office/drawing/2014/main" id="{FF90D4CB-4F4D-127B-D9D0-1C5584A029E4}"/>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16" name="テキスト ボックス 15">
            <a:extLst>
              <a:ext uri="{FF2B5EF4-FFF2-40B4-BE49-F238E27FC236}">
                <a16:creationId xmlns:a16="http://schemas.microsoft.com/office/drawing/2014/main" id="{CE3A1078-E5FE-E30A-C938-C78416BC6D24}"/>
              </a:ext>
            </a:extLst>
          </p:cNvPr>
          <p:cNvSpPr txBox="1"/>
          <p:nvPr/>
        </p:nvSpPr>
        <p:spPr>
          <a:xfrm>
            <a:off x="3706461" y="5310223"/>
            <a:ext cx="2480166" cy="369332"/>
          </a:xfrm>
          <a:prstGeom prst="rect">
            <a:avLst/>
          </a:prstGeom>
          <a:noFill/>
        </p:spPr>
        <p:txBody>
          <a:bodyPr wrap="none" rtlCol="0">
            <a:spAutoFit/>
          </a:bodyPr>
          <a:lstStyle/>
          <a:p>
            <a:r>
              <a:rPr kumimoji="1" lang="ja-JP" altLang="en-US">
                <a:highlight>
                  <a:srgbClr val="FFFF00"/>
                </a:highlight>
                <a:latin typeface="Hiragino Kaku Gothic ProN W3" panose="020B0300000000000000" pitchFamily="34" charset="-128"/>
                <a:ea typeface="Hiragino Kaku Gothic ProN W3" panose="020B0300000000000000" pitchFamily="34" charset="-128"/>
              </a:rPr>
              <a:t>治療到達性が高い因子</a:t>
            </a:r>
          </a:p>
        </p:txBody>
      </p:sp>
    </p:spTree>
    <p:extLst>
      <p:ext uri="{BB962C8B-B14F-4D97-AF65-F5344CB8AC3E}">
        <p14:creationId xmlns:p14="http://schemas.microsoft.com/office/powerpoint/2010/main" val="3329080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B10BC-EDE9-D01B-2B9E-CB4BF55CA2AC}"/>
            </a:ext>
          </a:extLst>
        </p:cNvPr>
        <p:cNvGrpSpPr/>
        <p:nvPr/>
      </p:nvGrpSpPr>
      <p:grpSpPr>
        <a:xfrm>
          <a:off x="0" y="0"/>
          <a:ext cx="0" cy="0"/>
          <a:chOff x="0" y="0"/>
          <a:chExt cx="0" cy="0"/>
        </a:xfrm>
      </p:grpSpPr>
      <p:grpSp>
        <p:nvGrpSpPr>
          <p:cNvPr id="16" name="グループ化 15">
            <a:extLst>
              <a:ext uri="{FF2B5EF4-FFF2-40B4-BE49-F238E27FC236}">
                <a16:creationId xmlns:a16="http://schemas.microsoft.com/office/drawing/2014/main" id="{6AB32D9C-545B-A3F0-0BAE-A5C8D7C97B0D}"/>
              </a:ext>
            </a:extLst>
          </p:cNvPr>
          <p:cNvGrpSpPr/>
          <p:nvPr/>
        </p:nvGrpSpPr>
        <p:grpSpPr>
          <a:xfrm>
            <a:off x="7461382" y="966858"/>
            <a:ext cx="2988882" cy="3010800"/>
            <a:chOff x="7957655" y="1318084"/>
            <a:chExt cx="3978202" cy="4007375"/>
          </a:xfrm>
        </p:grpSpPr>
        <p:pic>
          <p:nvPicPr>
            <p:cNvPr id="14" name="Picture 2" descr="Plot object">
              <a:extLst>
                <a:ext uri="{FF2B5EF4-FFF2-40B4-BE49-F238E27FC236}">
                  <a16:creationId xmlns:a16="http://schemas.microsoft.com/office/drawing/2014/main" id="{FEA878E0-0072-8669-3784-E20911E65E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49633"/>
            <a:stretch>
              <a:fillRect/>
            </a:stretch>
          </p:blipFill>
          <p:spPr bwMode="auto">
            <a:xfrm>
              <a:off x="7957655" y="1318084"/>
              <a:ext cx="3978202" cy="40073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Plot object">
              <a:extLst>
                <a:ext uri="{FF2B5EF4-FFF2-40B4-BE49-F238E27FC236}">
                  <a16:creationId xmlns:a16="http://schemas.microsoft.com/office/drawing/2014/main" id="{26FF9706-C285-EC8A-F5C5-464F0335A00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925" t="36019" r="6870" b="60429"/>
            <a:stretch>
              <a:fillRect/>
            </a:stretch>
          </p:blipFill>
          <p:spPr bwMode="auto">
            <a:xfrm>
              <a:off x="9605419" y="4105650"/>
              <a:ext cx="2070872" cy="855125"/>
            </a:xfrm>
            <a:prstGeom prst="rect">
              <a:avLst/>
            </a:prstGeom>
            <a:noFill/>
            <a:extLst>
              <a:ext uri="{909E8E84-426E-40DD-AFC4-6F175D3DCCD1}">
                <a14:hiddenFill xmlns:a14="http://schemas.microsoft.com/office/drawing/2010/main">
                  <a:solidFill>
                    <a:srgbClr val="FFFFFF"/>
                  </a:solidFill>
                </a14:hiddenFill>
              </a:ext>
            </a:extLst>
          </p:spPr>
        </p:pic>
      </p:grpSp>
      <p:pic>
        <p:nvPicPr>
          <p:cNvPr id="3" name="Picture 2" descr="Plot object">
            <a:extLst>
              <a:ext uri="{FF2B5EF4-FFF2-40B4-BE49-F238E27FC236}">
                <a16:creationId xmlns:a16="http://schemas.microsoft.com/office/drawing/2014/main" id="{FD641B02-7B31-4250-AB55-E22BD5F1A3C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321" b="3645"/>
          <a:stretch>
            <a:fillRect/>
          </a:stretch>
        </p:blipFill>
        <p:spPr bwMode="auto">
          <a:xfrm>
            <a:off x="98593" y="1004565"/>
            <a:ext cx="6406934" cy="564245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0EA4F3A-C9FD-32AD-28CB-581BE7BBC9AC}"/>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⑤</a:t>
            </a:r>
            <a:r>
              <a:rPr lang="ja-JP" altLang="en-US" sz="2800" b="1">
                <a:latin typeface="Hiragino Kaku Gothic ProN W6" panose="020B0300000000000000" pitchFamily="34" charset="-128"/>
                <a:ea typeface="Hiragino Kaku Gothic ProN W6" panose="020B0300000000000000" pitchFamily="34" charset="-128"/>
              </a:rPr>
              <a:t> </a:t>
            </a:r>
            <a:r>
              <a:rPr lang="ja-JP" altLang="en-US" sz="2800" b="1">
                <a:solidFill>
                  <a:srgbClr val="000000"/>
                </a:solidFill>
                <a:latin typeface="Hiragino Kaku Gothic ProN W6" panose="020B0300000000000000" pitchFamily="34" charset="-128"/>
                <a:ea typeface="Hiragino Kaku Gothic ProN W6" panose="020B0300000000000000" pitchFamily="34" charset="-128"/>
              </a:rPr>
              <a:t>治療到達性を予測するノモグラム</a:t>
            </a:r>
          </a:p>
        </p:txBody>
      </p:sp>
      <p:cxnSp>
        <p:nvCxnSpPr>
          <p:cNvPr id="6" name="Straight Connector 5">
            <a:extLst>
              <a:ext uri="{FF2B5EF4-FFF2-40B4-BE49-F238E27FC236}">
                <a16:creationId xmlns:a16="http://schemas.microsoft.com/office/drawing/2014/main" id="{5D57F9A5-D2C5-695A-48B6-3443A213E515}"/>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0251B670-3DAE-94BA-C9D2-C7C2303A4685}"/>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17</a:t>
            </a:fld>
            <a:endParaRPr lang="ja-JP" altLang="en-US"/>
          </a:p>
        </p:txBody>
      </p:sp>
      <p:sp>
        <p:nvSpPr>
          <p:cNvPr id="5" name="テキスト ボックス 4">
            <a:extLst>
              <a:ext uri="{FF2B5EF4-FFF2-40B4-BE49-F238E27FC236}">
                <a16:creationId xmlns:a16="http://schemas.microsoft.com/office/drawing/2014/main" id="{1B101EC5-F760-C2D9-ADA7-00647D8B2C10}"/>
              </a:ext>
            </a:extLst>
          </p:cNvPr>
          <p:cNvSpPr txBox="1"/>
          <p:nvPr/>
        </p:nvSpPr>
        <p:spPr>
          <a:xfrm>
            <a:off x="285262" y="706211"/>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C)</a:t>
            </a:r>
            <a:r>
              <a:rPr lang="ja-JP" altLang="en-US">
                <a:latin typeface="Hiragino Kaku Gothic ProN W3" panose="020B0300000000000000" pitchFamily="34" charset="-128"/>
                <a:ea typeface="Hiragino Kaku Gothic ProN W3" panose="020B0300000000000000" pitchFamily="34" charset="-128"/>
              </a:rPr>
              <a:t> 推奨治療を受けた</a:t>
            </a:r>
          </a:p>
        </p:txBody>
      </p:sp>
      <p:sp>
        <p:nvSpPr>
          <p:cNvPr id="2" name="テキスト ボックス 1">
            <a:extLst>
              <a:ext uri="{FF2B5EF4-FFF2-40B4-BE49-F238E27FC236}">
                <a16:creationId xmlns:a16="http://schemas.microsoft.com/office/drawing/2014/main" id="{7C40B713-3046-B8BC-86D9-8A61FD29009A}"/>
              </a:ext>
            </a:extLst>
          </p:cNvPr>
          <p:cNvSpPr txBox="1"/>
          <p:nvPr/>
        </p:nvSpPr>
        <p:spPr>
          <a:xfrm>
            <a:off x="7293052" y="5167049"/>
            <a:ext cx="4608647" cy="1299010"/>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実用性は高くない予測精度</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組織型が最も重要な予測因子</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パネル検査や</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検査前の治療効果、</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パフォーマンスステータスも関連</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21" name="テキスト ボックス 20">
            <a:extLst>
              <a:ext uri="{FF2B5EF4-FFF2-40B4-BE49-F238E27FC236}">
                <a16:creationId xmlns:a16="http://schemas.microsoft.com/office/drawing/2014/main" id="{307AF728-FEF1-5D14-9F9E-33DBCCEFE0F0}"/>
              </a:ext>
            </a:extLst>
          </p:cNvPr>
          <p:cNvSpPr txBox="1"/>
          <p:nvPr/>
        </p:nvSpPr>
        <p:spPr>
          <a:xfrm>
            <a:off x="0" y="2268266"/>
            <a:ext cx="1670858" cy="261610"/>
          </a:xfrm>
          <a:prstGeom prst="rect">
            <a:avLst/>
          </a:prstGeom>
          <a:solidFill>
            <a:schemeClr val="bg1"/>
          </a:solidFill>
        </p:spPr>
        <p:txBody>
          <a:bodyPr wrap="square">
            <a:spAutoFit/>
          </a:bodyPr>
          <a:lstStyle/>
          <a:p>
            <a:r>
              <a:rPr lang="en-AU" altLang="ja-JP" sz="1100" dirty="0"/>
              <a:t>Brain metastasis</a:t>
            </a:r>
            <a:endParaRPr lang="ja-JP" altLang="en-US" sz="1100"/>
          </a:p>
        </p:txBody>
      </p:sp>
      <p:sp>
        <p:nvSpPr>
          <p:cNvPr id="22" name="テキスト ボックス 21">
            <a:extLst>
              <a:ext uri="{FF2B5EF4-FFF2-40B4-BE49-F238E27FC236}">
                <a16:creationId xmlns:a16="http://schemas.microsoft.com/office/drawing/2014/main" id="{59CF4F75-D36E-58AB-49B0-876458E7AA27}"/>
              </a:ext>
            </a:extLst>
          </p:cNvPr>
          <p:cNvSpPr txBox="1"/>
          <p:nvPr/>
        </p:nvSpPr>
        <p:spPr>
          <a:xfrm>
            <a:off x="0" y="1512771"/>
            <a:ext cx="1670858" cy="261610"/>
          </a:xfrm>
          <a:prstGeom prst="rect">
            <a:avLst/>
          </a:prstGeom>
          <a:solidFill>
            <a:schemeClr val="bg1"/>
          </a:solidFill>
        </p:spPr>
        <p:txBody>
          <a:bodyPr wrap="square">
            <a:spAutoFit/>
          </a:bodyPr>
          <a:lstStyle/>
          <a:p>
            <a:r>
              <a:rPr lang="en-AU" altLang="ja-JP" sz="1100" dirty="0"/>
              <a:t>Bone metastasis</a:t>
            </a:r>
            <a:endParaRPr lang="ja-JP" altLang="en-US" sz="1100"/>
          </a:p>
        </p:txBody>
      </p:sp>
      <p:sp>
        <p:nvSpPr>
          <p:cNvPr id="25" name="テキスト ボックス 24">
            <a:extLst>
              <a:ext uri="{FF2B5EF4-FFF2-40B4-BE49-F238E27FC236}">
                <a16:creationId xmlns:a16="http://schemas.microsoft.com/office/drawing/2014/main" id="{D62694C5-2CD2-A9E4-89A2-B1735DC98208}"/>
              </a:ext>
            </a:extLst>
          </p:cNvPr>
          <p:cNvSpPr txBox="1"/>
          <p:nvPr/>
        </p:nvSpPr>
        <p:spPr>
          <a:xfrm>
            <a:off x="0" y="1154227"/>
            <a:ext cx="1670858" cy="261610"/>
          </a:xfrm>
          <a:prstGeom prst="rect">
            <a:avLst/>
          </a:prstGeom>
          <a:solidFill>
            <a:schemeClr val="bg1"/>
          </a:solidFill>
        </p:spPr>
        <p:txBody>
          <a:bodyPr wrap="square">
            <a:spAutoFit/>
          </a:bodyPr>
          <a:lstStyle/>
          <a:p>
            <a:r>
              <a:rPr lang="en-AU" altLang="ja-JP" sz="1100" dirty="0"/>
              <a:t>Points</a:t>
            </a:r>
            <a:endParaRPr lang="ja-JP" altLang="en-US" sz="1100"/>
          </a:p>
        </p:txBody>
      </p:sp>
      <p:sp>
        <p:nvSpPr>
          <p:cNvPr id="26" name="テキスト ボックス 25">
            <a:extLst>
              <a:ext uri="{FF2B5EF4-FFF2-40B4-BE49-F238E27FC236}">
                <a16:creationId xmlns:a16="http://schemas.microsoft.com/office/drawing/2014/main" id="{25DF3672-FE78-9569-E578-C63E5C1A6201}"/>
              </a:ext>
            </a:extLst>
          </p:cNvPr>
          <p:cNvSpPr txBox="1"/>
          <p:nvPr/>
        </p:nvSpPr>
        <p:spPr>
          <a:xfrm>
            <a:off x="-1983" y="3362258"/>
            <a:ext cx="1670858" cy="261610"/>
          </a:xfrm>
          <a:prstGeom prst="rect">
            <a:avLst/>
          </a:prstGeom>
          <a:solidFill>
            <a:schemeClr val="bg1"/>
          </a:solidFill>
        </p:spPr>
        <p:txBody>
          <a:bodyPr wrap="square">
            <a:spAutoFit/>
          </a:bodyPr>
          <a:lstStyle/>
          <a:p>
            <a:r>
              <a:rPr lang="en-AU" altLang="ja-JP" sz="1100" dirty="0"/>
              <a:t>Time from diagnosis</a:t>
            </a:r>
            <a:endParaRPr lang="ja-JP" altLang="en-US" sz="1100"/>
          </a:p>
        </p:txBody>
      </p:sp>
      <p:sp>
        <p:nvSpPr>
          <p:cNvPr id="27" name="テキスト ボックス 26">
            <a:extLst>
              <a:ext uri="{FF2B5EF4-FFF2-40B4-BE49-F238E27FC236}">
                <a16:creationId xmlns:a16="http://schemas.microsoft.com/office/drawing/2014/main" id="{FF27E158-EB90-37E1-FE3B-7EA10031D7E8}"/>
              </a:ext>
            </a:extLst>
          </p:cNvPr>
          <p:cNvSpPr txBox="1"/>
          <p:nvPr/>
        </p:nvSpPr>
        <p:spPr>
          <a:xfrm>
            <a:off x="-1983" y="4469783"/>
            <a:ext cx="1670858" cy="261610"/>
          </a:xfrm>
          <a:prstGeom prst="rect">
            <a:avLst/>
          </a:prstGeom>
          <a:solidFill>
            <a:schemeClr val="bg1"/>
          </a:solidFill>
        </p:spPr>
        <p:txBody>
          <a:bodyPr wrap="square">
            <a:spAutoFit/>
          </a:bodyPr>
          <a:lstStyle/>
          <a:p>
            <a:r>
              <a:rPr lang="en-AU" altLang="ja-JP" sz="1100" dirty="0"/>
              <a:t>Sex</a:t>
            </a:r>
            <a:endParaRPr lang="ja-JP" altLang="en-US" sz="1100"/>
          </a:p>
        </p:txBody>
      </p:sp>
      <p:sp>
        <p:nvSpPr>
          <p:cNvPr id="28" name="テキスト ボックス 27">
            <a:extLst>
              <a:ext uri="{FF2B5EF4-FFF2-40B4-BE49-F238E27FC236}">
                <a16:creationId xmlns:a16="http://schemas.microsoft.com/office/drawing/2014/main" id="{1BE42FB7-7D77-FBCA-4D76-177651EDF7EB}"/>
              </a:ext>
            </a:extLst>
          </p:cNvPr>
          <p:cNvSpPr txBox="1"/>
          <p:nvPr/>
        </p:nvSpPr>
        <p:spPr>
          <a:xfrm>
            <a:off x="-601" y="1877572"/>
            <a:ext cx="1670858" cy="261610"/>
          </a:xfrm>
          <a:prstGeom prst="rect">
            <a:avLst/>
          </a:prstGeom>
          <a:solidFill>
            <a:schemeClr val="bg1"/>
          </a:solidFill>
        </p:spPr>
        <p:txBody>
          <a:bodyPr wrap="square">
            <a:spAutoFit/>
          </a:bodyPr>
          <a:lstStyle/>
          <a:p>
            <a:r>
              <a:rPr lang="en-AU" altLang="ja-JP" sz="1100" dirty="0">
                <a:highlight>
                  <a:srgbClr val="FFFF00"/>
                </a:highlight>
              </a:rPr>
              <a:t>Histology</a:t>
            </a:r>
            <a:endParaRPr lang="ja-JP" altLang="en-US" sz="1100">
              <a:highlight>
                <a:srgbClr val="FFFF00"/>
              </a:highlight>
            </a:endParaRPr>
          </a:p>
        </p:txBody>
      </p:sp>
      <p:sp>
        <p:nvSpPr>
          <p:cNvPr id="29" name="テキスト ボックス 28">
            <a:extLst>
              <a:ext uri="{FF2B5EF4-FFF2-40B4-BE49-F238E27FC236}">
                <a16:creationId xmlns:a16="http://schemas.microsoft.com/office/drawing/2014/main" id="{28B06027-457D-B165-689A-B5E31BC51E19}"/>
              </a:ext>
            </a:extLst>
          </p:cNvPr>
          <p:cNvSpPr txBox="1"/>
          <p:nvPr/>
        </p:nvSpPr>
        <p:spPr>
          <a:xfrm>
            <a:off x="0" y="5214424"/>
            <a:ext cx="1670858" cy="261610"/>
          </a:xfrm>
          <a:prstGeom prst="rect">
            <a:avLst/>
          </a:prstGeom>
          <a:solidFill>
            <a:schemeClr val="bg1"/>
          </a:solidFill>
        </p:spPr>
        <p:txBody>
          <a:bodyPr wrap="square">
            <a:spAutoFit/>
          </a:bodyPr>
          <a:lstStyle/>
          <a:p>
            <a:r>
              <a:rPr lang="en-AU" altLang="ja-JP" sz="1100" dirty="0"/>
              <a:t>Liver metastasis</a:t>
            </a:r>
            <a:endParaRPr lang="ja-JP" altLang="en-US" sz="1100"/>
          </a:p>
        </p:txBody>
      </p:sp>
      <p:sp>
        <p:nvSpPr>
          <p:cNvPr id="32" name="テキスト ボックス 31">
            <a:extLst>
              <a:ext uri="{FF2B5EF4-FFF2-40B4-BE49-F238E27FC236}">
                <a16:creationId xmlns:a16="http://schemas.microsoft.com/office/drawing/2014/main" id="{05EA9324-E462-C76D-D209-D1CD5AFB9A97}"/>
              </a:ext>
            </a:extLst>
          </p:cNvPr>
          <p:cNvSpPr txBox="1"/>
          <p:nvPr/>
        </p:nvSpPr>
        <p:spPr>
          <a:xfrm>
            <a:off x="0" y="2635788"/>
            <a:ext cx="1580019" cy="261610"/>
          </a:xfrm>
          <a:prstGeom prst="rect">
            <a:avLst/>
          </a:prstGeom>
          <a:solidFill>
            <a:schemeClr val="bg1"/>
          </a:solidFill>
        </p:spPr>
        <p:txBody>
          <a:bodyPr wrap="square">
            <a:spAutoFit/>
          </a:bodyPr>
          <a:lstStyle/>
          <a:p>
            <a:r>
              <a:rPr lang="en-AU" altLang="ja-JP" sz="1100" dirty="0">
                <a:highlight>
                  <a:srgbClr val="FFFF00"/>
                </a:highlight>
              </a:rPr>
              <a:t>Panel</a:t>
            </a:r>
            <a:endParaRPr lang="ja-JP" altLang="en-US" sz="1100">
              <a:highlight>
                <a:srgbClr val="FFFF00"/>
              </a:highlight>
            </a:endParaRPr>
          </a:p>
        </p:txBody>
      </p:sp>
      <p:sp>
        <p:nvSpPr>
          <p:cNvPr id="34" name="テキスト ボックス 33">
            <a:extLst>
              <a:ext uri="{FF2B5EF4-FFF2-40B4-BE49-F238E27FC236}">
                <a16:creationId xmlns:a16="http://schemas.microsoft.com/office/drawing/2014/main" id="{351427CD-E3B5-ADEB-F06F-9850E60037E9}"/>
              </a:ext>
            </a:extLst>
          </p:cNvPr>
          <p:cNvSpPr txBox="1"/>
          <p:nvPr/>
        </p:nvSpPr>
        <p:spPr>
          <a:xfrm>
            <a:off x="-601" y="3001135"/>
            <a:ext cx="1670858" cy="261610"/>
          </a:xfrm>
          <a:prstGeom prst="rect">
            <a:avLst/>
          </a:prstGeom>
          <a:solidFill>
            <a:schemeClr val="bg1"/>
          </a:solidFill>
        </p:spPr>
        <p:txBody>
          <a:bodyPr wrap="square">
            <a:spAutoFit/>
          </a:bodyPr>
          <a:lstStyle/>
          <a:p>
            <a:r>
              <a:rPr lang="en-AU" altLang="ja-JP" sz="1100" dirty="0"/>
              <a:t>Lymphatic metastasis</a:t>
            </a:r>
            <a:endParaRPr lang="ja-JP" altLang="en-US" sz="1100"/>
          </a:p>
        </p:txBody>
      </p:sp>
      <p:sp>
        <p:nvSpPr>
          <p:cNvPr id="35" name="テキスト ボックス 34">
            <a:extLst>
              <a:ext uri="{FF2B5EF4-FFF2-40B4-BE49-F238E27FC236}">
                <a16:creationId xmlns:a16="http://schemas.microsoft.com/office/drawing/2014/main" id="{520499D5-F80D-53D0-9B07-B789FD2CC5C2}"/>
              </a:ext>
            </a:extLst>
          </p:cNvPr>
          <p:cNvSpPr txBox="1"/>
          <p:nvPr/>
        </p:nvSpPr>
        <p:spPr>
          <a:xfrm>
            <a:off x="-3184" y="4850622"/>
            <a:ext cx="1670858" cy="261610"/>
          </a:xfrm>
          <a:prstGeom prst="rect">
            <a:avLst/>
          </a:prstGeom>
          <a:solidFill>
            <a:schemeClr val="bg1"/>
          </a:solidFill>
        </p:spPr>
        <p:txBody>
          <a:bodyPr wrap="square">
            <a:spAutoFit/>
          </a:bodyPr>
          <a:lstStyle/>
          <a:p>
            <a:r>
              <a:rPr lang="en-AU" altLang="ja-JP" sz="1100" dirty="0">
                <a:highlight>
                  <a:srgbClr val="FFFF00"/>
                </a:highlight>
              </a:rPr>
              <a:t>Best </a:t>
            </a:r>
            <a:r>
              <a:rPr lang="en-AU" altLang="ja-JP" sz="1100" dirty="0" err="1">
                <a:highlight>
                  <a:srgbClr val="FFFF00"/>
                </a:highlight>
              </a:rPr>
              <a:t>CTx</a:t>
            </a:r>
            <a:r>
              <a:rPr lang="en-AU" altLang="ja-JP" sz="1100" dirty="0">
                <a:highlight>
                  <a:srgbClr val="FFFF00"/>
                </a:highlight>
              </a:rPr>
              <a:t> effect</a:t>
            </a:r>
            <a:endParaRPr lang="ja-JP" altLang="en-US" sz="1100">
              <a:highlight>
                <a:srgbClr val="FFFF00"/>
              </a:highlight>
            </a:endParaRPr>
          </a:p>
        </p:txBody>
      </p:sp>
      <p:sp>
        <p:nvSpPr>
          <p:cNvPr id="37" name="テキスト ボックス 36">
            <a:extLst>
              <a:ext uri="{FF2B5EF4-FFF2-40B4-BE49-F238E27FC236}">
                <a16:creationId xmlns:a16="http://schemas.microsoft.com/office/drawing/2014/main" id="{1DC34A77-2455-6EA4-47FE-98D97325F542}"/>
              </a:ext>
            </a:extLst>
          </p:cNvPr>
          <p:cNvSpPr txBox="1"/>
          <p:nvPr/>
        </p:nvSpPr>
        <p:spPr>
          <a:xfrm>
            <a:off x="-3184" y="5591825"/>
            <a:ext cx="1670858" cy="261610"/>
          </a:xfrm>
          <a:prstGeom prst="rect">
            <a:avLst/>
          </a:prstGeom>
          <a:solidFill>
            <a:schemeClr val="bg1"/>
          </a:solidFill>
        </p:spPr>
        <p:txBody>
          <a:bodyPr wrap="square">
            <a:spAutoFit/>
          </a:bodyPr>
          <a:lstStyle/>
          <a:p>
            <a:r>
              <a:rPr lang="en-AU" altLang="ja-JP" sz="1100" dirty="0"/>
              <a:t>Alcoholic history</a:t>
            </a:r>
            <a:endParaRPr lang="ja-JP" altLang="en-US" sz="1100"/>
          </a:p>
        </p:txBody>
      </p:sp>
      <p:sp>
        <p:nvSpPr>
          <p:cNvPr id="38" name="テキスト ボックス 37">
            <a:extLst>
              <a:ext uri="{FF2B5EF4-FFF2-40B4-BE49-F238E27FC236}">
                <a16:creationId xmlns:a16="http://schemas.microsoft.com/office/drawing/2014/main" id="{FBDD4365-48C9-70CE-1EB0-B32F7D636B82}"/>
              </a:ext>
            </a:extLst>
          </p:cNvPr>
          <p:cNvSpPr txBox="1"/>
          <p:nvPr/>
        </p:nvSpPr>
        <p:spPr>
          <a:xfrm>
            <a:off x="0" y="4095127"/>
            <a:ext cx="1670858" cy="261610"/>
          </a:xfrm>
          <a:prstGeom prst="rect">
            <a:avLst/>
          </a:prstGeom>
          <a:solidFill>
            <a:schemeClr val="bg1"/>
          </a:solidFill>
        </p:spPr>
        <p:txBody>
          <a:bodyPr wrap="square">
            <a:spAutoFit/>
          </a:bodyPr>
          <a:lstStyle/>
          <a:p>
            <a:r>
              <a:rPr lang="en-AU" altLang="ja-JP" sz="1100" dirty="0">
                <a:highlight>
                  <a:srgbClr val="FFFF00"/>
                </a:highlight>
              </a:rPr>
              <a:t>Performance status</a:t>
            </a:r>
            <a:endParaRPr lang="ja-JP" altLang="en-US" sz="1100">
              <a:highlight>
                <a:srgbClr val="FFFF00"/>
              </a:highlight>
            </a:endParaRPr>
          </a:p>
        </p:txBody>
      </p:sp>
      <p:sp>
        <p:nvSpPr>
          <p:cNvPr id="40" name="テキスト ボックス 39">
            <a:extLst>
              <a:ext uri="{FF2B5EF4-FFF2-40B4-BE49-F238E27FC236}">
                <a16:creationId xmlns:a16="http://schemas.microsoft.com/office/drawing/2014/main" id="{7D40F5EA-E78D-3915-9E15-D5E70D5201C2}"/>
              </a:ext>
            </a:extLst>
          </p:cNvPr>
          <p:cNvSpPr txBox="1"/>
          <p:nvPr/>
        </p:nvSpPr>
        <p:spPr>
          <a:xfrm>
            <a:off x="-1983" y="3717012"/>
            <a:ext cx="1670858" cy="261610"/>
          </a:xfrm>
          <a:prstGeom prst="rect">
            <a:avLst/>
          </a:prstGeom>
          <a:solidFill>
            <a:schemeClr val="bg1"/>
          </a:solidFill>
        </p:spPr>
        <p:txBody>
          <a:bodyPr wrap="square">
            <a:spAutoFit/>
          </a:bodyPr>
          <a:lstStyle/>
          <a:p>
            <a:r>
              <a:rPr lang="en-AU" altLang="ja-JP" sz="1100" dirty="0"/>
              <a:t>Age (~65yo/66yo~)</a:t>
            </a:r>
            <a:endParaRPr lang="ja-JP" altLang="en-US" sz="1100"/>
          </a:p>
        </p:txBody>
      </p:sp>
      <p:sp>
        <p:nvSpPr>
          <p:cNvPr id="41" name="テキスト ボックス 40">
            <a:extLst>
              <a:ext uri="{FF2B5EF4-FFF2-40B4-BE49-F238E27FC236}">
                <a16:creationId xmlns:a16="http://schemas.microsoft.com/office/drawing/2014/main" id="{50C7BCD3-C8A0-E8DA-9EF4-0E056683F867}"/>
              </a:ext>
            </a:extLst>
          </p:cNvPr>
          <p:cNvSpPr txBox="1"/>
          <p:nvPr/>
        </p:nvSpPr>
        <p:spPr>
          <a:xfrm>
            <a:off x="-601" y="6036693"/>
            <a:ext cx="1670858" cy="261610"/>
          </a:xfrm>
          <a:prstGeom prst="rect">
            <a:avLst/>
          </a:prstGeom>
          <a:solidFill>
            <a:schemeClr val="bg1"/>
          </a:solidFill>
        </p:spPr>
        <p:txBody>
          <a:bodyPr wrap="square">
            <a:spAutoFit/>
          </a:bodyPr>
          <a:lstStyle/>
          <a:p>
            <a:r>
              <a:rPr lang="en-AU" altLang="ja-JP" sz="1100" dirty="0"/>
              <a:t>Total points</a:t>
            </a:r>
            <a:endParaRPr lang="ja-JP" altLang="en-US" sz="1100"/>
          </a:p>
        </p:txBody>
      </p:sp>
      <p:sp>
        <p:nvSpPr>
          <p:cNvPr id="43" name="テキスト ボックス 42">
            <a:extLst>
              <a:ext uri="{FF2B5EF4-FFF2-40B4-BE49-F238E27FC236}">
                <a16:creationId xmlns:a16="http://schemas.microsoft.com/office/drawing/2014/main" id="{C67AA0C7-C1E0-51C5-FDAE-D49B3C7E5115}"/>
              </a:ext>
            </a:extLst>
          </p:cNvPr>
          <p:cNvSpPr txBox="1"/>
          <p:nvPr/>
        </p:nvSpPr>
        <p:spPr>
          <a:xfrm>
            <a:off x="351907" y="6366053"/>
            <a:ext cx="2698864" cy="261610"/>
          </a:xfrm>
          <a:prstGeom prst="rect">
            <a:avLst/>
          </a:prstGeom>
          <a:solidFill>
            <a:schemeClr val="bg1"/>
          </a:solidFill>
        </p:spPr>
        <p:txBody>
          <a:bodyPr wrap="square">
            <a:spAutoFit/>
          </a:bodyPr>
          <a:lstStyle/>
          <a:p>
            <a:r>
              <a:rPr lang="en-AU" altLang="ja-JP" sz="1100" dirty="0"/>
              <a:t>Recommended treatment performed</a:t>
            </a:r>
            <a:endParaRPr lang="ja-JP" altLang="en-US" sz="1100"/>
          </a:p>
        </p:txBody>
      </p:sp>
      <p:sp>
        <p:nvSpPr>
          <p:cNvPr id="49" name="テキスト ボックス 48">
            <a:extLst>
              <a:ext uri="{FF2B5EF4-FFF2-40B4-BE49-F238E27FC236}">
                <a16:creationId xmlns:a16="http://schemas.microsoft.com/office/drawing/2014/main" id="{DE3DDE65-D982-7CC1-112B-86878F6042F0}"/>
              </a:ext>
            </a:extLst>
          </p:cNvPr>
          <p:cNvSpPr txBox="1"/>
          <p:nvPr/>
        </p:nvSpPr>
        <p:spPr>
          <a:xfrm>
            <a:off x="7442132" y="3889042"/>
            <a:ext cx="4007828" cy="1200329"/>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Brier score = 0.066</a:t>
            </a:r>
          </a:p>
          <a:p>
            <a:r>
              <a:rPr lang="en-US" altLang="ja-JP" dirty="0">
                <a:latin typeface="Hiragino Kaku Gothic ProN W3" panose="020B0300000000000000" pitchFamily="34" charset="-128"/>
                <a:ea typeface="Hiragino Kaku Gothic ProN W3" panose="020B0300000000000000" pitchFamily="34" charset="-128"/>
              </a:rPr>
              <a:t>Nagelkerke R</a:t>
            </a:r>
            <a:r>
              <a:rPr lang="en-US" altLang="ja-JP" baseline="30000" dirty="0">
                <a:latin typeface="Hiragino Kaku Gothic ProN W3" panose="020B0300000000000000" pitchFamily="34" charset="-128"/>
                <a:ea typeface="Hiragino Kaku Gothic ProN W3" panose="020B0300000000000000" pitchFamily="34" charset="-128"/>
              </a:rPr>
              <a:t>2 </a:t>
            </a:r>
            <a:r>
              <a:rPr lang="en-US" altLang="ja-JP" dirty="0">
                <a:latin typeface="Hiragino Kaku Gothic ProN W3" panose="020B0300000000000000" pitchFamily="34" charset="-128"/>
                <a:ea typeface="Hiragino Kaku Gothic ProN W3" panose="020B0300000000000000" pitchFamily="34" charset="-128"/>
              </a:rPr>
              <a:t>= 0.052</a:t>
            </a:r>
          </a:p>
          <a:p>
            <a:r>
              <a:rPr lang="en-US" altLang="ja-JP" dirty="0">
                <a:latin typeface="Hiragino Kaku Gothic ProN W3" panose="020B0300000000000000" pitchFamily="34" charset="-128"/>
                <a:ea typeface="Hiragino Kaku Gothic ProN W3" panose="020B0300000000000000" pitchFamily="34" charset="-128"/>
              </a:rPr>
              <a:t>concordance index = 0.656</a:t>
            </a:r>
          </a:p>
          <a:p>
            <a:r>
              <a:rPr lang="en-US" altLang="ja-JP" dirty="0">
                <a:latin typeface="Hiragino Kaku Gothic ProN W3" panose="020B0300000000000000" pitchFamily="34" charset="-128"/>
                <a:ea typeface="Hiragino Kaku Gothic ProN W3" panose="020B0300000000000000" pitchFamily="34" charset="-128"/>
              </a:rPr>
              <a:t>Slope = 0.951, intercept = -0.115</a:t>
            </a:r>
            <a:endParaRPr lang="ja-JP" altLang="en-US">
              <a:latin typeface="Hiragino Kaku Gothic ProN W3" panose="020B0300000000000000" pitchFamily="34" charset="-128"/>
              <a:ea typeface="Hiragino Kaku Gothic ProN W3" panose="020B0300000000000000" pitchFamily="34" charset="-128"/>
            </a:endParaRPr>
          </a:p>
        </p:txBody>
      </p:sp>
      <p:sp>
        <p:nvSpPr>
          <p:cNvPr id="50" name="テキスト ボックス 49">
            <a:extLst>
              <a:ext uri="{FF2B5EF4-FFF2-40B4-BE49-F238E27FC236}">
                <a16:creationId xmlns:a16="http://schemas.microsoft.com/office/drawing/2014/main" id="{1616868D-7DE2-147C-132F-9DFDC9D15A45}"/>
              </a:ext>
            </a:extLst>
          </p:cNvPr>
          <p:cNvSpPr txBox="1"/>
          <p:nvPr/>
        </p:nvSpPr>
        <p:spPr>
          <a:xfrm>
            <a:off x="6298508" y="722651"/>
            <a:ext cx="4958071" cy="369332"/>
          </a:xfrm>
          <a:prstGeom prst="rect">
            <a:avLst/>
          </a:prstGeom>
          <a:noFill/>
        </p:spPr>
        <p:txBody>
          <a:bodyPr wrap="square">
            <a:spAutoFit/>
          </a:bodyPr>
          <a:lstStyle/>
          <a:p>
            <a:r>
              <a:rPr lang="en-US" altLang="ja-JP" u="sng" dirty="0">
                <a:latin typeface="Hiragino Kaku Gothic ProN W3" panose="020B0300000000000000" pitchFamily="34" charset="-128"/>
                <a:ea typeface="Hiragino Kaku Gothic ProN W3" panose="020B0300000000000000" pitchFamily="34" charset="-128"/>
              </a:rPr>
              <a:t>500-time bootstrapped</a:t>
            </a:r>
            <a:r>
              <a:rPr lang="ja-JP" altLang="en-US" u="sng">
                <a:latin typeface="Hiragino Kaku Gothic ProN W3" panose="020B0300000000000000" pitchFamily="34" charset="-128"/>
                <a:ea typeface="Hiragino Kaku Gothic ProN W3" panose="020B0300000000000000" pitchFamily="34" charset="-128"/>
              </a:rPr>
              <a:t> </a:t>
            </a:r>
            <a:r>
              <a:rPr lang="en-US" altLang="ja-JP" u="sng" dirty="0">
                <a:latin typeface="Hiragino Kaku Gothic ProN W3" panose="020B0300000000000000" pitchFamily="34" charset="-128"/>
                <a:ea typeface="Hiragino Kaku Gothic ProN W3" panose="020B0300000000000000" pitchFamily="34" charset="-128"/>
              </a:rPr>
              <a:t>calibration curve </a:t>
            </a:r>
          </a:p>
        </p:txBody>
      </p:sp>
      <p:grpSp>
        <p:nvGrpSpPr>
          <p:cNvPr id="12" name="グループ化 11">
            <a:extLst>
              <a:ext uri="{FF2B5EF4-FFF2-40B4-BE49-F238E27FC236}">
                <a16:creationId xmlns:a16="http://schemas.microsoft.com/office/drawing/2014/main" id="{96BB588A-99E2-6974-3329-CAF2351D3EFC}"/>
              </a:ext>
            </a:extLst>
          </p:cNvPr>
          <p:cNvGrpSpPr/>
          <p:nvPr/>
        </p:nvGrpSpPr>
        <p:grpSpPr>
          <a:xfrm>
            <a:off x="4120572" y="5577522"/>
            <a:ext cx="1909547" cy="424073"/>
            <a:chOff x="2369001" y="1962678"/>
            <a:chExt cx="1909547" cy="424073"/>
          </a:xfrm>
        </p:grpSpPr>
        <p:sp>
          <p:nvSpPr>
            <p:cNvPr id="17" name="Rounded Rectangle 22">
              <a:extLst>
                <a:ext uri="{FF2B5EF4-FFF2-40B4-BE49-F238E27FC236}">
                  <a16:creationId xmlns:a16="http://schemas.microsoft.com/office/drawing/2014/main" id="{2E57586F-63C1-DF1A-CD25-CE87DFBA1F64}"/>
                </a:ext>
              </a:extLst>
            </p:cNvPr>
            <p:cNvSpPr/>
            <p:nvPr/>
          </p:nvSpPr>
          <p:spPr>
            <a:xfrm>
              <a:off x="2369001" y="2148058"/>
              <a:ext cx="1895716"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8" name="Rounded Rectangle 29">
              <a:extLst>
                <a:ext uri="{FF2B5EF4-FFF2-40B4-BE49-F238E27FC236}">
                  <a16:creationId xmlns:a16="http://schemas.microsoft.com/office/drawing/2014/main" id="{B655B908-FFC7-9E0D-AD5F-0F1B4262D0B9}"/>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9" name="Rounded Rectangle 30">
              <a:extLst>
                <a:ext uri="{FF2B5EF4-FFF2-40B4-BE49-F238E27FC236}">
                  <a16:creationId xmlns:a16="http://schemas.microsoft.com/office/drawing/2014/main" id="{734AF9B6-A5CC-E73E-876A-ACE82686D9B8}"/>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20" name="テキスト ボックス 19">
            <a:extLst>
              <a:ext uri="{FF2B5EF4-FFF2-40B4-BE49-F238E27FC236}">
                <a16:creationId xmlns:a16="http://schemas.microsoft.com/office/drawing/2014/main" id="{0C2791B5-008A-4643-DC01-241FCDAAC2E9}"/>
              </a:ext>
            </a:extLst>
          </p:cNvPr>
          <p:cNvSpPr txBox="1"/>
          <p:nvPr/>
        </p:nvSpPr>
        <p:spPr>
          <a:xfrm>
            <a:off x="3706461" y="5310223"/>
            <a:ext cx="2480166" cy="369332"/>
          </a:xfrm>
          <a:prstGeom prst="rect">
            <a:avLst/>
          </a:prstGeom>
          <a:noFill/>
        </p:spPr>
        <p:txBody>
          <a:bodyPr wrap="none" rtlCol="0">
            <a:spAutoFit/>
          </a:bodyPr>
          <a:lstStyle/>
          <a:p>
            <a:r>
              <a:rPr kumimoji="1" lang="ja-JP" altLang="en-US">
                <a:highlight>
                  <a:srgbClr val="FFFF00"/>
                </a:highlight>
                <a:latin typeface="Hiragino Kaku Gothic ProN W3" panose="020B0300000000000000" pitchFamily="34" charset="-128"/>
                <a:ea typeface="Hiragino Kaku Gothic ProN W3" panose="020B0300000000000000" pitchFamily="34" charset="-128"/>
              </a:rPr>
              <a:t>治療到達性が高い因子</a:t>
            </a:r>
          </a:p>
        </p:txBody>
      </p:sp>
    </p:spTree>
    <p:extLst>
      <p:ext uri="{BB962C8B-B14F-4D97-AF65-F5344CB8AC3E}">
        <p14:creationId xmlns:p14="http://schemas.microsoft.com/office/powerpoint/2010/main" val="25528092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22F71-51E2-4A68-E0B9-B2F4B345684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36DF335-67B6-7568-920C-98D1E4114882}"/>
              </a:ext>
            </a:extLst>
          </p:cNvPr>
          <p:cNvSpPr txBox="1"/>
          <p:nvPr/>
        </p:nvSpPr>
        <p:spPr>
          <a:xfrm>
            <a:off x="551384" y="105103"/>
            <a:ext cx="11031016" cy="954107"/>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⑥</a:t>
            </a:r>
            <a:r>
              <a:rPr lang="ja-JP" altLang="en-US" sz="2800" b="1">
                <a:latin typeface="Hiragino Kaku Gothic ProN W6" panose="020B0300000000000000" pitchFamily="34" charset="-128"/>
                <a:ea typeface="Hiragino Kaku Gothic ProN W6" panose="020B0300000000000000" pitchFamily="34" charset="-128"/>
              </a:rPr>
              <a:t> 有用性評価：</a:t>
            </a:r>
            <a:r>
              <a:rPr lang="en-AU" altLang="ja-JP" sz="2800" b="1" dirty="0">
                <a:latin typeface="Hiragino Kaku Gothic ProN W6" panose="020B0300000000000000" pitchFamily="34" charset="-128"/>
                <a:ea typeface="Hiragino Kaku Gothic ProN W6" panose="020B0300000000000000" pitchFamily="34" charset="-128"/>
              </a:rPr>
              <a:t>Decision curve analysis</a:t>
            </a:r>
          </a:p>
          <a:p>
            <a:pPr algn="ctr"/>
            <a:endParaRPr lang="ja-JP" altLang="en-US" sz="2800" b="1">
              <a:solidFill>
                <a:srgbClr val="000000"/>
              </a:solidFill>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1DEC1421-D67A-3DB6-007D-5D57B498FB46}"/>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D290A6D1-2084-29DD-F5E8-46AAC4555DFB}"/>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18</a:t>
            </a:fld>
            <a:endParaRPr lang="ja-JP" altLang="en-US"/>
          </a:p>
        </p:txBody>
      </p:sp>
      <p:pic>
        <p:nvPicPr>
          <p:cNvPr id="7174" name="Picture 6" descr="Plot object">
            <a:extLst>
              <a:ext uri="{FF2B5EF4-FFF2-40B4-BE49-F238E27FC236}">
                <a16:creationId xmlns:a16="http://schemas.microsoft.com/office/drawing/2014/main" id="{C501A26A-EA7A-6060-DD4F-3C5F55B4382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73" r="17697" b="2961"/>
          <a:stretch>
            <a:fillRect/>
          </a:stretch>
        </p:blipFill>
        <p:spPr bwMode="auto">
          <a:xfrm>
            <a:off x="958850" y="760293"/>
            <a:ext cx="5845117" cy="5499946"/>
          </a:xfrm>
          <a:prstGeom prst="rect">
            <a:avLst/>
          </a:prstGeom>
          <a:noFill/>
          <a:extLst>
            <a:ext uri="{909E8E84-426E-40DD-AFC4-6F175D3DCCD1}">
              <a14:hiddenFill xmlns:a14="http://schemas.microsoft.com/office/drawing/2010/main">
                <a:solidFill>
                  <a:srgbClr val="FFFFFF"/>
                </a:solidFill>
              </a14:hiddenFill>
            </a:ext>
          </a:extLst>
        </p:spPr>
      </p:pic>
      <p:sp>
        <p:nvSpPr>
          <p:cNvPr id="2" name="テキスト ボックス 1">
            <a:extLst>
              <a:ext uri="{FF2B5EF4-FFF2-40B4-BE49-F238E27FC236}">
                <a16:creationId xmlns:a16="http://schemas.microsoft.com/office/drawing/2014/main" id="{0E229D17-633A-3FB3-C2DE-0A1B4BE92019}"/>
              </a:ext>
            </a:extLst>
          </p:cNvPr>
          <p:cNvSpPr txBox="1"/>
          <p:nvPr/>
        </p:nvSpPr>
        <p:spPr>
          <a:xfrm>
            <a:off x="2558866" y="4566829"/>
            <a:ext cx="910827" cy="400110"/>
          </a:xfrm>
          <a:prstGeom prst="rect">
            <a:avLst/>
          </a:prstGeom>
          <a:noFill/>
        </p:spPr>
        <p:txBody>
          <a:bodyPr wrap="none" rtlCol="0">
            <a:spAutoFit/>
          </a:bodyPr>
          <a:lstStyle/>
          <a:p>
            <a:r>
              <a:rPr kumimoji="1" lang="en-US" altLang="ja-JP" sz="2000" dirty="0"/>
              <a:t>12.1%</a:t>
            </a:r>
            <a:endParaRPr kumimoji="1" lang="ja-JP" altLang="en-US" sz="2000"/>
          </a:p>
        </p:txBody>
      </p:sp>
      <p:cxnSp>
        <p:nvCxnSpPr>
          <p:cNvPr id="9" name="直線コネクタ 8">
            <a:extLst>
              <a:ext uri="{FF2B5EF4-FFF2-40B4-BE49-F238E27FC236}">
                <a16:creationId xmlns:a16="http://schemas.microsoft.com/office/drawing/2014/main" id="{100FEB44-8BFB-58E5-81BF-A4A709B331D0}"/>
              </a:ext>
            </a:extLst>
          </p:cNvPr>
          <p:cNvCxnSpPr/>
          <p:nvPr/>
        </p:nvCxnSpPr>
        <p:spPr>
          <a:xfrm>
            <a:off x="2475016" y="1159321"/>
            <a:ext cx="0" cy="5100918"/>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03FE3AFA-7F56-CA99-1671-C3733FC42D65}"/>
              </a:ext>
            </a:extLst>
          </p:cNvPr>
          <p:cNvSpPr txBox="1"/>
          <p:nvPr/>
        </p:nvSpPr>
        <p:spPr>
          <a:xfrm>
            <a:off x="2567101" y="962098"/>
            <a:ext cx="4325223"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患者が「</a:t>
            </a:r>
            <a:r>
              <a:rPr lang="ja-JP" altLang="en-US">
                <a:highlight>
                  <a:srgbClr val="FFFF00"/>
                </a:highlight>
                <a:latin typeface="Hiragino Kaku Gothic ProN W3" panose="020B0300000000000000" pitchFamily="34" charset="-128"/>
                <a:ea typeface="Hiragino Kaku Gothic ProN W3" panose="020B0300000000000000" pitchFamily="34" charset="-128"/>
              </a:rPr>
              <a:t>エビデンスレベル</a:t>
            </a:r>
            <a:r>
              <a:rPr lang="en-US" altLang="ja-JP" dirty="0">
                <a:highlight>
                  <a:srgbClr val="FFFF00"/>
                </a:highlight>
                <a:latin typeface="Hiragino Kaku Gothic ProN W3" panose="020B0300000000000000" pitchFamily="34" charset="-128"/>
                <a:ea typeface="Hiragino Kaku Gothic ProN W3" panose="020B0300000000000000" pitchFamily="34" charset="-128"/>
              </a:rPr>
              <a:t>A/B</a:t>
            </a:r>
            <a:r>
              <a:rPr lang="ja-JP" altLang="en-US">
                <a:highlight>
                  <a:srgbClr val="FFFF00"/>
                </a:highlight>
                <a:latin typeface="Hiragino Kaku Gothic ProN W3" panose="020B0300000000000000" pitchFamily="34" charset="-128"/>
                <a:ea typeface="Hiragino Kaku Gothic ProN W3" panose="020B0300000000000000" pitchFamily="34" charset="-128"/>
              </a:rPr>
              <a:t>検出率</a:t>
            </a:r>
            <a:r>
              <a:rPr kumimoji="1" lang="ja-JP" altLang="en-US">
                <a:latin typeface="Hiragino Kaku Gothic ProN W3" panose="020B0300000000000000" pitchFamily="34" charset="-128"/>
                <a:ea typeface="Hiragino Kaku Gothic ProN W3" panose="020B0300000000000000" pitchFamily="34" charset="-128"/>
              </a:rPr>
              <a:t>が</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このくらいなら</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検査を受けたい」</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という価値判断基準</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11" name="右中かっこ 10">
            <a:extLst>
              <a:ext uri="{FF2B5EF4-FFF2-40B4-BE49-F238E27FC236}">
                <a16:creationId xmlns:a16="http://schemas.microsoft.com/office/drawing/2014/main" id="{C02B8196-4C96-7603-8A71-B1C1D7160013}"/>
              </a:ext>
            </a:extLst>
          </p:cNvPr>
          <p:cNvSpPr/>
          <p:nvPr/>
        </p:nvSpPr>
        <p:spPr>
          <a:xfrm>
            <a:off x="2510606" y="3361259"/>
            <a:ext cx="130994" cy="2411141"/>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Hiragino Kaku Gothic ProN W3" panose="020B0300000000000000" pitchFamily="34" charset="-128"/>
              <a:ea typeface="Hiragino Kaku Gothic ProN W3" panose="020B0300000000000000" pitchFamily="34" charset="-128"/>
            </a:endParaRPr>
          </a:p>
        </p:txBody>
      </p:sp>
      <p:cxnSp>
        <p:nvCxnSpPr>
          <p:cNvPr id="12" name="直線矢印コネクタ 11">
            <a:extLst>
              <a:ext uri="{FF2B5EF4-FFF2-40B4-BE49-F238E27FC236}">
                <a16:creationId xmlns:a16="http://schemas.microsoft.com/office/drawing/2014/main" id="{271879BB-880C-4F4C-5151-7E6465329C62}"/>
              </a:ext>
            </a:extLst>
          </p:cNvPr>
          <p:cNvCxnSpPr>
            <a:cxnSpLocks/>
            <a:stCxn id="14" idx="1"/>
          </p:cNvCxnSpPr>
          <p:nvPr/>
        </p:nvCxnSpPr>
        <p:spPr>
          <a:xfrm flipH="1">
            <a:off x="2641600" y="2487486"/>
            <a:ext cx="1121081" cy="2079343"/>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BFB6A8ED-FFCE-1E5D-7EC9-3A30A19C97B3}"/>
              </a:ext>
            </a:extLst>
          </p:cNvPr>
          <p:cNvSpPr txBox="1"/>
          <p:nvPr/>
        </p:nvSpPr>
        <p:spPr>
          <a:xfrm>
            <a:off x="3762681" y="2025821"/>
            <a:ext cx="2954655"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新しい予測モデルに従って</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検査を行う場合に</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純便益を受ける患者の割合</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6" name="テキスト ボックス 15">
            <a:extLst>
              <a:ext uri="{FF2B5EF4-FFF2-40B4-BE49-F238E27FC236}">
                <a16:creationId xmlns:a16="http://schemas.microsoft.com/office/drawing/2014/main" id="{7D1E9E1C-7FC5-3543-C690-E857A69192E1}"/>
              </a:ext>
            </a:extLst>
          </p:cNvPr>
          <p:cNvSpPr txBox="1"/>
          <p:nvPr/>
        </p:nvSpPr>
        <p:spPr>
          <a:xfrm>
            <a:off x="502043" y="1621564"/>
            <a:ext cx="543739" cy="307777"/>
          </a:xfrm>
          <a:prstGeom prst="rect">
            <a:avLst/>
          </a:prstGeom>
          <a:noFill/>
        </p:spPr>
        <p:txBody>
          <a:bodyPr wrap="none" rtlCol="0">
            <a:spAutoFit/>
          </a:bodyPr>
          <a:lstStyle/>
          <a:p>
            <a:r>
              <a:rPr kumimoji="1" lang="en-US" altLang="ja-JP" sz="1400" dirty="0"/>
              <a:t>20%</a:t>
            </a:r>
            <a:endParaRPr kumimoji="1" lang="ja-JP" altLang="en-US" sz="1400"/>
          </a:p>
        </p:txBody>
      </p:sp>
      <p:sp>
        <p:nvSpPr>
          <p:cNvPr id="17" name="テキスト ボックス 16">
            <a:extLst>
              <a:ext uri="{FF2B5EF4-FFF2-40B4-BE49-F238E27FC236}">
                <a16:creationId xmlns:a16="http://schemas.microsoft.com/office/drawing/2014/main" id="{17262597-3B20-4B57-AAA7-4CF4E6AC919E}"/>
              </a:ext>
            </a:extLst>
          </p:cNvPr>
          <p:cNvSpPr txBox="1"/>
          <p:nvPr/>
        </p:nvSpPr>
        <p:spPr>
          <a:xfrm>
            <a:off x="498962" y="2632959"/>
            <a:ext cx="543739" cy="307777"/>
          </a:xfrm>
          <a:prstGeom prst="rect">
            <a:avLst/>
          </a:prstGeom>
          <a:noFill/>
        </p:spPr>
        <p:txBody>
          <a:bodyPr wrap="none" rtlCol="0">
            <a:spAutoFit/>
          </a:bodyPr>
          <a:lstStyle/>
          <a:p>
            <a:r>
              <a:rPr lang="en-US" altLang="ja-JP" sz="1400" dirty="0"/>
              <a:t>15</a:t>
            </a:r>
            <a:r>
              <a:rPr kumimoji="1" lang="en-US" altLang="ja-JP" sz="1400" dirty="0"/>
              <a:t>%</a:t>
            </a:r>
            <a:endParaRPr kumimoji="1" lang="ja-JP" altLang="en-US" sz="1400"/>
          </a:p>
        </p:txBody>
      </p:sp>
      <p:sp>
        <p:nvSpPr>
          <p:cNvPr id="18" name="テキスト ボックス 17">
            <a:extLst>
              <a:ext uri="{FF2B5EF4-FFF2-40B4-BE49-F238E27FC236}">
                <a16:creationId xmlns:a16="http://schemas.microsoft.com/office/drawing/2014/main" id="{963AD923-66A9-EFE2-7107-75A6A494F5BB}"/>
              </a:ext>
            </a:extLst>
          </p:cNvPr>
          <p:cNvSpPr txBox="1"/>
          <p:nvPr/>
        </p:nvSpPr>
        <p:spPr>
          <a:xfrm>
            <a:off x="483248" y="3633124"/>
            <a:ext cx="543739" cy="307777"/>
          </a:xfrm>
          <a:prstGeom prst="rect">
            <a:avLst/>
          </a:prstGeom>
          <a:noFill/>
        </p:spPr>
        <p:txBody>
          <a:bodyPr wrap="none" rtlCol="0">
            <a:spAutoFit/>
          </a:bodyPr>
          <a:lstStyle/>
          <a:p>
            <a:r>
              <a:rPr kumimoji="1" lang="en-US" altLang="ja-JP" sz="1400" dirty="0"/>
              <a:t>10%</a:t>
            </a:r>
            <a:endParaRPr kumimoji="1" lang="ja-JP" altLang="en-US" sz="1400"/>
          </a:p>
        </p:txBody>
      </p:sp>
      <p:sp>
        <p:nvSpPr>
          <p:cNvPr id="19" name="テキスト ボックス 18">
            <a:extLst>
              <a:ext uri="{FF2B5EF4-FFF2-40B4-BE49-F238E27FC236}">
                <a16:creationId xmlns:a16="http://schemas.microsoft.com/office/drawing/2014/main" id="{18862D34-D3E6-286B-3F51-584CAA67C6B2}"/>
              </a:ext>
            </a:extLst>
          </p:cNvPr>
          <p:cNvSpPr txBox="1"/>
          <p:nvPr/>
        </p:nvSpPr>
        <p:spPr>
          <a:xfrm>
            <a:off x="498961" y="4644519"/>
            <a:ext cx="543739" cy="307777"/>
          </a:xfrm>
          <a:prstGeom prst="rect">
            <a:avLst/>
          </a:prstGeom>
          <a:noFill/>
        </p:spPr>
        <p:txBody>
          <a:bodyPr wrap="none" rtlCol="0">
            <a:spAutoFit/>
          </a:bodyPr>
          <a:lstStyle/>
          <a:p>
            <a:r>
              <a:rPr lang="en-US" altLang="ja-JP" sz="1400" dirty="0"/>
              <a:t>  5</a:t>
            </a:r>
            <a:r>
              <a:rPr kumimoji="1" lang="en-US" altLang="ja-JP" sz="1400" dirty="0"/>
              <a:t>%</a:t>
            </a:r>
            <a:endParaRPr kumimoji="1" lang="ja-JP" altLang="en-US" sz="1400"/>
          </a:p>
        </p:txBody>
      </p:sp>
      <p:sp>
        <p:nvSpPr>
          <p:cNvPr id="20" name="テキスト ボックス 19">
            <a:extLst>
              <a:ext uri="{FF2B5EF4-FFF2-40B4-BE49-F238E27FC236}">
                <a16:creationId xmlns:a16="http://schemas.microsoft.com/office/drawing/2014/main" id="{EBCE782C-AC9E-6EE4-7EBF-02218B609E2A}"/>
              </a:ext>
            </a:extLst>
          </p:cNvPr>
          <p:cNvSpPr txBox="1"/>
          <p:nvPr/>
        </p:nvSpPr>
        <p:spPr>
          <a:xfrm>
            <a:off x="498961" y="5644684"/>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1" name="テキスト ボックス 20">
            <a:extLst>
              <a:ext uri="{FF2B5EF4-FFF2-40B4-BE49-F238E27FC236}">
                <a16:creationId xmlns:a16="http://schemas.microsoft.com/office/drawing/2014/main" id="{FDCFADBF-BBE2-0CC8-7DFA-CB71644F9776}"/>
              </a:ext>
            </a:extLst>
          </p:cNvPr>
          <p:cNvSpPr txBox="1"/>
          <p:nvPr/>
        </p:nvSpPr>
        <p:spPr>
          <a:xfrm rot="16200000">
            <a:off x="-339925" y="3725573"/>
            <a:ext cx="1313180" cy="369332"/>
          </a:xfrm>
          <a:prstGeom prst="rect">
            <a:avLst/>
          </a:prstGeom>
          <a:noFill/>
        </p:spPr>
        <p:txBody>
          <a:bodyPr wrap="none" rtlCol="0">
            <a:spAutoFit/>
          </a:bodyPr>
          <a:lstStyle/>
          <a:p>
            <a:r>
              <a:rPr lang="en-US" altLang="ja-JP" dirty="0"/>
              <a:t>Net-benefit</a:t>
            </a:r>
            <a:endParaRPr kumimoji="1" lang="ja-JP" altLang="en-US"/>
          </a:p>
        </p:txBody>
      </p:sp>
      <p:sp>
        <p:nvSpPr>
          <p:cNvPr id="22" name="テキスト ボックス 21">
            <a:extLst>
              <a:ext uri="{FF2B5EF4-FFF2-40B4-BE49-F238E27FC236}">
                <a16:creationId xmlns:a16="http://schemas.microsoft.com/office/drawing/2014/main" id="{3FF112B3-93E0-9329-AC9D-F259053F679D}"/>
              </a:ext>
            </a:extLst>
          </p:cNvPr>
          <p:cNvSpPr txBox="1"/>
          <p:nvPr/>
        </p:nvSpPr>
        <p:spPr>
          <a:xfrm>
            <a:off x="958850" y="6258846"/>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3" name="テキスト ボックス 22">
            <a:extLst>
              <a:ext uri="{FF2B5EF4-FFF2-40B4-BE49-F238E27FC236}">
                <a16:creationId xmlns:a16="http://schemas.microsoft.com/office/drawing/2014/main" id="{31810DF7-ABCC-2418-22E6-BF46DB4331C6}"/>
              </a:ext>
            </a:extLst>
          </p:cNvPr>
          <p:cNvSpPr txBox="1"/>
          <p:nvPr/>
        </p:nvSpPr>
        <p:spPr>
          <a:xfrm>
            <a:off x="3559845" y="6258845"/>
            <a:ext cx="643125" cy="307777"/>
          </a:xfrm>
          <a:prstGeom prst="rect">
            <a:avLst/>
          </a:prstGeom>
          <a:noFill/>
        </p:spPr>
        <p:txBody>
          <a:bodyPr wrap="none" rtlCol="0">
            <a:spAutoFit/>
          </a:bodyPr>
          <a:lstStyle/>
          <a:p>
            <a:r>
              <a:rPr lang="en-US" altLang="ja-JP" sz="1400" dirty="0"/>
              <a:t>  5</a:t>
            </a:r>
            <a:r>
              <a:rPr kumimoji="1" lang="en-US" altLang="ja-JP" sz="1400" dirty="0"/>
              <a:t>0%</a:t>
            </a:r>
            <a:endParaRPr kumimoji="1" lang="ja-JP" altLang="en-US" sz="1400"/>
          </a:p>
        </p:txBody>
      </p:sp>
      <p:sp>
        <p:nvSpPr>
          <p:cNvPr id="24" name="テキスト ボックス 23">
            <a:extLst>
              <a:ext uri="{FF2B5EF4-FFF2-40B4-BE49-F238E27FC236}">
                <a16:creationId xmlns:a16="http://schemas.microsoft.com/office/drawing/2014/main" id="{FAE33C48-5C52-95E3-AEB8-4CC4674EF5D4}"/>
              </a:ext>
            </a:extLst>
          </p:cNvPr>
          <p:cNvSpPr txBox="1"/>
          <p:nvPr/>
        </p:nvSpPr>
        <p:spPr>
          <a:xfrm>
            <a:off x="6156806" y="6258845"/>
            <a:ext cx="742511" cy="307777"/>
          </a:xfrm>
          <a:prstGeom prst="rect">
            <a:avLst/>
          </a:prstGeom>
          <a:noFill/>
        </p:spPr>
        <p:txBody>
          <a:bodyPr wrap="none" rtlCol="0">
            <a:spAutoFit/>
          </a:bodyPr>
          <a:lstStyle/>
          <a:p>
            <a:r>
              <a:rPr lang="en-US" altLang="ja-JP" sz="1400" dirty="0"/>
              <a:t>  10</a:t>
            </a:r>
            <a:r>
              <a:rPr kumimoji="1" lang="en-US" altLang="ja-JP" sz="1400" dirty="0"/>
              <a:t>0%</a:t>
            </a:r>
            <a:endParaRPr kumimoji="1" lang="ja-JP" altLang="en-US" sz="1400"/>
          </a:p>
        </p:txBody>
      </p:sp>
      <p:sp>
        <p:nvSpPr>
          <p:cNvPr id="25" name="テキスト ボックス 24">
            <a:extLst>
              <a:ext uri="{FF2B5EF4-FFF2-40B4-BE49-F238E27FC236}">
                <a16:creationId xmlns:a16="http://schemas.microsoft.com/office/drawing/2014/main" id="{82380357-4FAA-FB53-3AFF-7A2E4E3F3607}"/>
              </a:ext>
            </a:extLst>
          </p:cNvPr>
          <p:cNvSpPr txBox="1"/>
          <p:nvPr/>
        </p:nvSpPr>
        <p:spPr>
          <a:xfrm>
            <a:off x="2632126" y="6473822"/>
            <a:ext cx="2498562" cy="369332"/>
          </a:xfrm>
          <a:prstGeom prst="rect">
            <a:avLst/>
          </a:prstGeom>
          <a:noFill/>
        </p:spPr>
        <p:txBody>
          <a:bodyPr wrap="square" rtlCol="0">
            <a:spAutoFit/>
          </a:bodyPr>
          <a:lstStyle/>
          <a:p>
            <a:r>
              <a:rPr lang="en-US" altLang="ja-JP" dirty="0"/>
              <a:t>Threshold probability</a:t>
            </a:r>
            <a:endParaRPr kumimoji="1" lang="ja-JP" altLang="en-US"/>
          </a:p>
        </p:txBody>
      </p:sp>
      <p:grpSp>
        <p:nvGrpSpPr>
          <p:cNvPr id="30" name="グループ化 29">
            <a:extLst>
              <a:ext uri="{FF2B5EF4-FFF2-40B4-BE49-F238E27FC236}">
                <a16:creationId xmlns:a16="http://schemas.microsoft.com/office/drawing/2014/main" id="{734D2F42-568F-CBD0-2B05-8DFC1DC0A840}"/>
              </a:ext>
            </a:extLst>
          </p:cNvPr>
          <p:cNvGrpSpPr/>
          <p:nvPr/>
        </p:nvGrpSpPr>
        <p:grpSpPr>
          <a:xfrm>
            <a:off x="7040688" y="2226103"/>
            <a:ext cx="4792474" cy="1202897"/>
            <a:chOff x="6934962" y="2774259"/>
            <a:chExt cx="4792474" cy="1202897"/>
          </a:xfrm>
        </p:grpSpPr>
        <p:pic>
          <p:nvPicPr>
            <p:cNvPr id="8" name="Picture 6" descr="Plot object">
              <a:extLst>
                <a:ext uri="{FF2B5EF4-FFF2-40B4-BE49-F238E27FC236}">
                  <a16:creationId xmlns:a16="http://schemas.microsoft.com/office/drawing/2014/main" id="{26CE1790-88F6-07E7-69AF-4485DC5A728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993" t="45961" r="15148" b="47439"/>
            <a:stretch>
              <a:fillRect/>
            </a:stretch>
          </p:blipFill>
          <p:spPr bwMode="auto">
            <a:xfrm>
              <a:off x="6970550" y="2774259"/>
              <a:ext cx="429782" cy="1174000"/>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25">
              <a:extLst>
                <a:ext uri="{FF2B5EF4-FFF2-40B4-BE49-F238E27FC236}">
                  <a16:creationId xmlns:a16="http://schemas.microsoft.com/office/drawing/2014/main" id="{F9D9A90F-8286-4F0D-9D6B-C991D7A1C599}"/>
                </a:ext>
              </a:extLst>
            </p:cNvPr>
            <p:cNvSpPr txBox="1"/>
            <p:nvPr/>
          </p:nvSpPr>
          <p:spPr>
            <a:xfrm>
              <a:off x="7400332" y="2884317"/>
              <a:ext cx="2994731"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全員</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検査を受ける場合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7" name="テキスト ボックス 26">
              <a:extLst>
                <a:ext uri="{FF2B5EF4-FFF2-40B4-BE49-F238E27FC236}">
                  <a16:creationId xmlns:a16="http://schemas.microsoft.com/office/drawing/2014/main" id="{F5B37691-DD14-72CF-E9D9-8E08B471F9B8}"/>
                </a:ext>
              </a:extLst>
            </p:cNvPr>
            <p:cNvSpPr txBox="1"/>
            <p:nvPr/>
          </p:nvSpPr>
          <p:spPr>
            <a:xfrm>
              <a:off x="7387785" y="3222044"/>
              <a:ext cx="3225563"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全く</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検査を行わない場合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8" name="テキスト ボックス 27">
              <a:extLst>
                <a:ext uri="{FF2B5EF4-FFF2-40B4-BE49-F238E27FC236}">
                  <a16:creationId xmlns:a16="http://schemas.microsoft.com/office/drawing/2014/main" id="{892DCD12-E1A6-5F5E-5F4A-177050659BE9}"/>
                </a:ext>
              </a:extLst>
            </p:cNvPr>
            <p:cNvSpPr txBox="1"/>
            <p:nvPr/>
          </p:nvSpPr>
          <p:spPr>
            <a:xfrm>
              <a:off x="7387785" y="3540907"/>
              <a:ext cx="4339650"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モデルの予測確率を参考に検査する場合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9" name="正方形/長方形 28">
              <a:extLst>
                <a:ext uri="{FF2B5EF4-FFF2-40B4-BE49-F238E27FC236}">
                  <a16:creationId xmlns:a16="http://schemas.microsoft.com/office/drawing/2014/main" id="{357337F7-1E3B-3378-2320-8628A94968ED}"/>
                </a:ext>
              </a:extLst>
            </p:cNvPr>
            <p:cNvSpPr/>
            <p:nvPr/>
          </p:nvSpPr>
          <p:spPr>
            <a:xfrm>
              <a:off x="6934962" y="2829178"/>
              <a:ext cx="4792474" cy="114797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2" name="テキスト ボックス 31">
            <a:extLst>
              <a:ext uri="{FF2B5EF4-FFF2-40B4-BE49-F238E27FC236}">
                <a16:creationId xmlns:a16="http://schemas.microsoft.com/office/drawing/2014/main" id="{D87E3DE9-D8E1-5FC3-6591-64C03D7B0CD8}"/>
              </a:ext>
            </a:extLst>
          </p:cNvPr>
          <p:cNvSpPr txBox="1"/>
          <p:nvPr/>
        </p:nvSpPr>
        <p:spPr>
          <a:xfrm>
            <a:off x="6852228" y="4419686"/>
            <a:ext cx="5263572" cy="1754326"/>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a:latin typeface="Hiragino Kaku Gothic ProN W3" panose="020B0300000000000000" pitchFamily="34" charset="-128"/>
                <a:ea typeface="Hiragino Kaku Gothic ProN W3" panose="020B0300000000000000" pitchFamily="34" charset="-128"/>
              </a:rPr>
              <a:t>現実の確率</a:t>
            </a:r>
            <a:r>
              <a:rPr lang="en-US" altLang="ja-JP" dirty="0">
                <a:latin typeface="Hiragino Kaku Gothic ProN W3" panose="020B0300000000000000" pitchFamily="34" charset="-128"/>
                <a:ea typeface="Hiragino Kaku Gothic ProN W3" panose="020B0300000000000000" pitchFamily="34" charset="-128"/>
              </a:rPr>
              <a:t>23</a:t>
            </a:r>
            <a:r>
              <a:rPr lang="ja-JP" altLang="en-US">
                <a:latin typeface="Hiragino Kaku Gothic ProN W3" panose="020B0300000000000000" pitchFamily="34" charset="-128"/>
                <a:ea typeface="Hiragino Kaku Gothic ProN W3" panose="020B0300000000000000" pitchFamily="34" charset="-128"/>
              </a:rPr>
              <a:t>％を価値観として採用すれば、</a:t>
            </a:r>
            <a:endParaRPr lang="en-US" altLang="ja-JP" dirty="0">
              <a:latin typeface="Hiragino Kaku Gothic ProN W3" panose="020B0300000000000000" pitchFamily="34" charset="-128"/>
              <a:ea typeface="Hiragino Kaku Gothic ProN W3" panose="020B0300000000000000" pitchFamily="34" charset="-128"/>
            </a:endParaRPr>
          </a:p>
          <a:p>
            <a:r>
              <a:rPr kumimoji="1" lang="en-US" altLang="ja-JP" dirty="0">
                <a:latin typeface="Hiragino Kaku Gothic ProN W3" panose="020B0300000000000000" pitchFamily="34" charset="-128"/>
                <a:ea typeface="Hiragino Kaku Gothic ProN W3" panose="020B0300000000000000" pitchFamily="34" charset="-128"/>
              </a:rPr>
              <a:t>12.1%</a:t>
            </a:r>
            <a:r>
              <a:rPr kumimoji="1" lang="ja-JP" altLang="en-US">
                <a:latin typeface="Hiragino Kaku Gothic ProN W3" panose="020B0300000000000000" pitchFamily="34" charset="-128"/>
                <a:ea typeface="Hiragino Kaku Gothic ProN W3" panose="020B0300000000000000" pitchFamily="34" charset="-128"/>
              </a:rPr>
              <a:t>の純便益がある</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年間</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検査は</a:t>
            </a:r>
            <a:r>
              <a:rPr lang="en-US" altLang="ja-JP" dirty="0">
                <a:latin typeface="Hiragino Kaku Gothic ProN W3" panose="020B0300000000000000" pitchFamily="34" charset="-128"/>
                <a:ea typeface="Hiragino Kaku Gothic ProN W3" panose="020B0300000000000000" pitchFamily="34" charset="-128"/>
              </a:rPr>
              <a:t>25,000</a:t>
            </a:r>
            <a:r>
              <a:rPr lang="ja-JP" altLang="en-US">
                <a:latin typeface="Hiragino Kaku Gothic ProN W3" panose="020B0300000000000000" pitchFamily="34" charset="-128"/>
                <a:ea typeface="Hiragino Kaku Gothic ProN W3" panose="020B0300000000000000" pitchFamily="34" charset="-128"/>
              </a:rPr>
              <a:t>件</a:t>
            </a:r>
            <a:endParaRPr lang="en-US" altLang="ja-JP" dirty="0">
              <a:latin typeface="Hiragino Kaku Gothic ProN W3" panose="020B0300000000000000" pitchFamily="34" charset="-128"/>
              <a:ea typeface="Hiragino Kaku Gothic ProN W3" panose="020B0300000000000000" pitchFamily="34" charset="-128"/>
            </a:endParaRPr>
          </a:p>
          <a:p>
            <a:r>
              <a:rPr kumimoji="1"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件あたりの費用は</a:t>
            </a:r>
            <a:r>
              <a:rPr kumimoji="1" lang="en-US" altLang="ja-JP" dirty="0">
                <a:latin typeface="Hiragino Kaku Gothic ProN W3" panose="020B0300000000000000" pitchFamily="34" charset="-128"/>
                <a:ea typeface="Hiragino Kaku Gothic ProN W3" panose="020B0300000000000000" pitchFamily="34" charset="-128"/>
              </a:rPr>
              <a:t>56</a:t>
            </a:r>
            <a:r>
              <a:rPr kumimoji="1" lang="ja-JP" altLang="en-US">
                <a:latin typeface="Hiragino Kaku Gothic ProN W3" panose="020B0300000000000000" pitchFamily="34" charset="-128"/>
                <a:ea typeface="Hiragino Kaku Gothic ProN W3" panose="020B0300000000000000" pitchFamily="34" charset="-128"/>
              </a:rPr>
              <a:t>万円</a:t>
            </a:r>
            <a:endParaRPr kumimoji="1"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年間</a:t>
            </a:r>
            <a:r>
              <a:rPr kumimoji="1" lang="en-US" altLang="ja-JP" dirty="0">
                <a:latin typeface="Hiragino Kaku Gothic ProN W3" panose="020B0300000000000000" pitchFamily="34" charset="-128"/>
                <a:ea typeface="Hiragino Kaku Gothic ProN W3" panose="020B0300000000000000" pitchFamily="34" charset="-128"/>
              </a:rPr>
              <a:t>57</a:t>
            </a:r>
            <a:r>
              <a:rPr kumimoji="1" lang="ja-JP" altLang="en-US">
                <a:latin typeface="Hiragino Kaku Gothic ProN W3" panose="020B0300000000000000" pitchFamily="34" charset="-128"/>
                <a:ea typeface="Hiragino Kaku Gothic ProN W3" panose="020B0300000000000000" pitchFamily="34" charset="-128"/>
              </a:rPr>
              <a:t>億円の医療費削減に相当</a:t>
            </a:r>
          </a:p>
        </p:txBody>
      </p:sp>
      <p:sp>
        <p:nvSpPr>
          <p:cNvPr id="34" name="テキスト ボックス 33">
            <a:extLst>
              <a:ext uri="{FF2B5EF4-FFF2-40B4-BE49-F238E27FC236}">
                <a16:creationId xmlns:a16="http://schemas.microsoft.com/office/drawing/2014/main" id="{E4CA217A-2306-EFC3-970D-CF99454FBB9A}"/>
              </a:ext>
            </a:extLst>
          </p:cNvPr>
          <p:cNvSpPr txBox="1"/>
          <p:nvPr/>
        </p:nvSpPr>
        <p:spPr>
          <a:xfrm>
            <a:off x="7411195" y="952613"/>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(A) </a:t>
            </a:r>
            <a:r>
              <a:rPr lang="ja-JP" altLang="en-US">
                <a:latin typeface="Hiragino Kaku Gothic ProN W3" panose="020B0300000000000000" pitchFamily="34" charset="-128"/>
                <a:ea typeface="Hiragino Kaku Gothic ProN W3" panose="020B0300000000000000" pitchFamily="34" charset="-128"/>
              </a:rPr>
              <a:t>エビデンスレベル</a:t>
            </a:r>
            <a:r>
              <a:rPr lang="en-AU" altLang="ja-JP" dirty="0">
                <a:latin typeface="Hiragino Kaku Gothic ProN W3" panose="020B0300000000000000" pitchFamily="34" charset="-128"/>
                <a:ea typeface="Hiragino Kaku Gothic ProN W3" panose="020B0300000000000000" pitchFamily="34" charset="-128"/>
              </a:rPr>
              <a:t> A</a:t>
            </a:r>
            <a:r>
              <a:rPr lang="en-US" altLang="ja-JP" dirty="0">
                <a:latin typeface="Hiragino Kaku Gothic ProN W3" panose="020B0300000000000000" pitchFamily="34" charset="-128"/>
                <a:ea typeface="Hiragino Kaku Gothic ProN W3" panose="020B0300000000000000" pitchFamily="34" charset="-128"/>
              </a:rPr>
              <a:t>/B</a:t>
            </a:r>
            <a:r>
              <a:rPr lang="ja-JP" altLang="en-US">
                <a:latin typeface="Hiragino Kaku Gothic ProN W3" panose="020B0300000000000000" pitchFamily="34" charset="-128"/>
                <a:ea typeface="Hiragino Kaku Gothic ProN W3" panose="020B0300000000000000" pitchFamily="34" charset="-128"/>
              </a:rPr>
              <a:t>の検出</a:t>
            </a:r>
            <a:endParaRPr lang="en-US" altLang="ja-JP" dirty="0">
              <a:latin typeface="Hiragino Kaku Gothic ProN W3" panose="020B0300000000000000" pitchFamily="34" charset="-128"/>
              <a:ea typeface="Hiragino Kaku Gothic ProN W3" panose="020B0300000000000000" pitchFamily="34" charset="-128"/>
            </a:endParaRPr>
          </a:p>
        </p:txBody>
      </p:sp>
    </p:spTree>
    <p:extLst>
      <p:ext uri="{BB962C8B-B14F-4D97-AF65-F5344CB8AC3E}">
        <p14:creationId xmlns:p14="http://schemas.microsoft.com/office/powerpoint/2010/main" val="20452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5C7A5-79C2-AB3A-846F-E71102991281}"/>
            </a:ext>
          </a:extLst>
        </p:cNvPr>
        <p:cNvGrpSpPr/>
        <p:nvPr/>
      </p:nvGrpSpPr>
      <p:grpSpPr>
        <a:xfrm>
          <a:off x="0" y="0"/>
          <a:ext cx="0" cy="0"/>
          <a:chOff x="0" y="0"/>
          <a:chExt cx="0" cy="0"/>
        </a:xfrm>
      </p:grpSpPr>
      <p:pic>
        <p:nvPicPr>
          <p:cNvPr id="3" name="Picture 4" descr="Plot object">
            <a:extLst>
              <a:ext uri="{FF2B5EF4-FFF2-40B4-BE49-F238E27FC236}">
                <a16:creationId xmlns:a16="http://schemas.microsoft.com/office/drawing/2014/main" id="{8F110999-1941-5C05-7527-1BE61C0FDF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774" r="17365" b="2744"/>
          <a:stretch>
            <a:fillRect/>
          </a:stretch>
        </p:blipFill>
        <p:spPr bwMode="auto">
          <a:xfrm>
            <a:off x="950321" y="764135"/>
            <a:ext cx="5884145" cy="55121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0B2D948-6130-416C-3A7D-DA1674744CBA}"/>
              </a:ext>
            </a:extLst>
          </p:cNvPr>
          <p:cNvSpPr txBox="1"/>
          <p:nvPr/>
        </p:nvSpPr>
        <p:spPr>
          <a:xfrm>
            <a:off x="551384" y="105103"/>
            <a:ext cx="11031016" cy="954107"/>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⑥</a:t>
            </a:r>
            <a:r>
              <a:rPr lang="ja-JP" altLang="en-US" sz="2800" b="1">
                <a:latin typeface="Hiragino Kaku Gothic ProN W6" panose="020B0300000000000000" pitchFamily="34" charset="-128"/>
                <a:ea typeface="Hiragino Kaku Gothic ProN W6" panose="020B0300000000000000" pitchFamily="34" charset="-128"/>
              </a:rPr>
              <a:t> 有用性評価：</a:t>
            </a:r>
            <a:r>
              <a:rPr lang="en-AU" altLang="ja-JP" sz="2800" b="1" dirty="0">
                <a:latin typeface="Hiragino Kaku Gothic ProN W6" panose="020B0300000000000000" pitchFamily="34" charset="-128"/>
                <a:ea typeface="Hiragino Kaku Gothic ProN W6" panose="020B0300000000000000" pitchFamily="34" charset="-128"/>
              </a:rPr>
              <a:t>Decision curve analysis</a:t>
            </a:r>
          </a:p>
          <a:p>
            <a:pPr algn="ctr"/>
            <a:endParaRPr lang="ja-JP" altLang="en-US" sz="2800" b="1">
              <a:solidFill>
                <a:srgbClr val="000000"/>
              </a:solidFill>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6D5293AA-466E-369A-8CBA-7F5F0ADA654E}"/>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12B44F1A-94E0-7D3F-CA6C-2406D70E6CF7}"/>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19</a:t>
            </a:fld>
            <a:endParaRPr lang="ja-JP" altLang="en-US"/>
          </a:p>
        </p:txBody>
      </p:sp>
      <p:cxnSp>
        <p:nvCxnSpPr>
          <p:cNvPr id="9" name="直線コネクタ 8">
            <a:extLst>
              <a:ext uri="{FF2B5EF4-FFF2-40B4-BE49-F238E27FC236}">
                <a16:creationId xmlns:a16="http://schemas.microsoft.com/office/drawing/2014/main" id="{6F26DF6B-EB64-540D-6DED-AC40F7B30377}"/>
              </a:ext>
            </a:extLst>
          </p:cNvPr>
          <p:cNvCxnSpPr/>
          <p:nvPr/>
        </p:nvCxnSpPr>
        <p:spPr>
          <a:xfrm>
            <a:off x="3304174" y="1159321"/>
            <a:ext cx="0" cy="5100918"/>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57ED4D28-649A-5346-C9A5-B96D15D1B6A7}"/>
              </a:ext>
            </a:extLst>
          </p:cNvPr>
          <p:cNvSpPr txBox="1"/>
          <p:nvPr/>
        </p:nvSpPr>
        <p:spPr>
          <a:xfrm>
            <a:off x="2567101" y="962098"/>
            <a:ext cx="4148893"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患者が「</a:t>
            </a:r>
            <a:r>
              <a:rPr lang="ja-JP" altLang="en-US">
                <a:highlight>
                  <a:srgbClr val="FFFF00"/>
                </a:highlight>
                <a:latin typeface="Hiragino Kaku Gothic ProN W3" panose="020B0300000000000000" pitchFamily="34" charset="-128"/>
                <a:ea typeface="Hiragino Kaku Gothic ProN W3" panose="020B0300000000000000" pitchFamily="34" charset="-128"/>
              </a:rPr>
              <a:t>推奨治療がある確率</a:t>
            </a:r>
            <a:r>
              <a:rPr kumimoji="1" lang="ja-JP" altLang="en-US">
                <a:latin typeface="Hiragino Kaku Gothic ProN W3" panose="020B0300000000000000" pitchFamily="34" charset="-128"/>
                <a:ea typeface="Hiragino Kaku Gothic ProN W3" panose="020B0300000000000000" pitchFamily="34" charset="-128"/>
              </a:rPr>
              <a:t>が</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このくらいなら</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検査を受けたい」</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という価値判断基準</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11" name="右中かっこ 10">
            <a:extLst>
              <a:ext uri="{FF2B5EF4-FFF2-40B4-BE49-F238E27FC236}">
                <a16:creationId xmlns:a16="http://schemas.microsoft.com/office/drawing/2014/main" id="{20DA1F64-9714-A37E-222D-2EF49CC2C89B}"/>
              </a:ext>
            </a:extLst>
          </p:cNvPr>
          <p:cNvSpPr/>
          <p:nvPr/>
        </p:nvSpPr>
        <p:spPr>
          <a:xfrm>
            <a:off x="3316518" y="5155266"/>
            <a:ext cx="130994" cy="698421"/>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Hiragino Kaku Gothic ProN W3" panose="020B0300000000000000" pitchFamily="34" charset="-128"/>
              <a:ea typeface="Hiragino Kaku Gothic ProN W3" panose="020B0300000000000000" pitchFamily="34" charset="-128"/>
            </a:endParaRPr>
          </a:p>
        </p:txBody>
      </p:sp>
      <p:cxnSp>
        <p:nvCxnSpPr>
          <p:cNvPr id="12" name="直線矢印コネクタ 11">
            <a:extLst>
              <a:ext uri="{FF2B5EF4-FFF2-40B4-BE49-F238E27FC236}">
                <a16:creationId xmlns:a16="http://schemas.microsoft.com/office/drawing/2014/main" id="{1635B411-A947-FADF-6B16-467DDBBE488B}"/>
              </a:ext>
            </a:extLst>
          </p:cNvPr>
          <p:cNvCxnSpPr>
            <a:cxnSpLocks/>
            <a:stCxn id="14" idx="1"/>
          </p:cNvCxnSpPr>
          <p:nvPr/>
        </p:nvCxnSpPr>
        <p:spPr>
          <a:xfrm flipH="1">
            <a:off x="3456122" y="2487486"/>
            <a:ext cx="306559" cy="3006663"/>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93CE4245-D595-47EA-3F51-860F4ABB043C}"/>
              </a:ext>
            </a:extLst>
          </p:cNvPr>
          <p:cNvSpPr txBox="1"/>
          <p:nvPr/>
        </p:nvSpPr>
        <p:spPr>
          <a:xfrm>
            <a:off x="3762681" y="2025821"/>
            <a:ext cx="2954655"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新しい予測モデルに従って</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検査を行う場合に</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純便益を受ける患者の割合</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6" name="テキスト ボックス 15">
            <a:extLst>
              <a:ext uri="{FF2B5EF4-FFF2-40B4-BE49-F238E27FC236}">
                <a16:creationId xmlns:a16="http://schemas.microsoft.com/office/drawing/2014/main" id="{24C62A5C-D60C-364D-B58C-D953B2E8E5E3}"/>
              </a:ext>
            </a:extLst>
          </p:cNvPr>
          <p:cNvSpPr txBox="1"/>
          <p:nvPr/>
        </p:nvSpPr>
        <p:spPr>
          <a:xfrm>
            <a:off x="502043" y="1993521"/>
            <a:ext cx="543739" cy="307777"/>
          </a:xfrm>
          <a:prstGeom prst="rect">
            <a:avLst/>
          </a:prstGeom>
          <a:noFill/>
        </p:spPr>
        <p:txBody>
          <a:bodyPr wrap="none" rtlCol="0">
            <a:spAutoFit/>
          </a:bodyPr>
          <a:lstStyle/>
          <a:p>
            <a:r>
              <a:rPr lang="en-US" altLang="ja-JP" sz="1400"/>
              <a:t>3</a:t>
            </a:r>
            <a:r>
              <a:rPr kumimoji="1" lang="en-US" altLang="ja-JP" sz="1400"/>
              <a:t>0</a:t>
            </a:r>
            <a:r>
              <a:rPr kumimoji="1" lang="en-US" altLang="ja-JP" sz="1400" dirty="0"/>
              <a:t>%</a:t>
            </a:r>
            <a:endParaRPr kumimoji="1" lang="ja-JP" altLang="en-US" sz="1400"/>
          </a:p>
        </p:txBody>
      </p:sp>
      <p:sp>
        <p:nvSpPr>
          <p:cNvPr id="17" name="テキスト ボックス 16">
            <a:extLst>
              <a:ext uri="{FF2B5EF4-FFF2-40B4-BE49-F238E27FC236}">
                <a16:creationId xmlns:a16="http://schemas.microsoft.com/office/drawing/2014/main" id="{622F7D17-3FD0-D1C9-8924-7FB32CEE9185}"/>
              </a:ext>
            </a:extLst>
          </p:cNvPr>
          <p:cNvSpPr txBox="1"/>
          <p:nvPr/>
        </p:nvSpPr>
        <p:spPr>
          <a:xfrm>
            <a:off x="498962" y="3237392"/>
            <a:ext cx="543739" cy="307777"/>
          </a:xfrm>
          <a:prstGeom prst="rect">
            <a:avLst/>
          </a:prstGeom>
          <a:noFill/>
        </p:spPr>
        <p:txBody>
          <a:bodyPr wrap="none" rtlCol="0">
            <a:spAutoFit/>
          </a:bodyPr>
          <a:lstStyle/>
          <a:p>
            <a:r>
              <a:rPr kumimoji="1" lang="en-US" altLang="ja-JP" sz="1400"/>
              <a:t>20%</a:t>
            </a:r>
            <a:endParaRPr kumimoji="1" lang="ja-JP" altLang="en-US" sz="1400"/>
          </a:p>
        </p:txBody>
      </p:sp>
      <p:sp>
        <p:nvSpPr>
          <p:cNvPr id="18" name="テキスト ボックス 17">
            <a:extLst>
              <a:ext uri="{FF2B5EF4-FFF2-40B4-BE49-F238E27FC236}">
                <a16:creationId xmlns:a16="http://schemas.microsoft.com/office/drawing/2014/main" id="{D4BBBE34-2AD1-69E1-53D7-49363222C825}"/>
              </a:ext>
            </a:extLst>
          </p:cNvPr>
          <p:cNvSpPr txBox="1"/>
          <p:nvPr/>
        </p:nvSpPr>
        <p:spPr>
          <a:xfrm>
            <a:off x="483248" y="4493277"/>
            <a:ext cx="543739" cy="307777"/>
          </a:xfrm>
          <a:prstGeom prst="rect">
            <a:avLst/>
          </a:prstGeom>
          <a:noFill/>
        </p:spPr>
        <p:txBody>
          <a:bodyPr wrap="none" rtlCol="0">
            <a:spAutoFit/>
          </a:bodyPr>
          <a:lstStyle/>
          <a:p>
            <a:r>
              <a:rPr kumimoji="1" lang="en-US" altLang="ja-JP" sz="1400" dirty="0"/>
              <a:t>10%</a:t>
            </a:r>
            <a:endParaRPr kumimoji="1" lang="ja-JP" altLang="en-US" sz="1400"/>
          </a:p>
        </p:txBody>
      </p:sp>
      <p:sp>
        <p:nvSpPr>
          <p:cNvPr id="20" name="テキスト ボックス 19">
            <a:extLst>
              <a:ext uri="{FF2B5EF4-FFF2-40B4-BE49-F238E27FC236}">
                <a16:creationId xmlns:a16="http://schemas.microsoft.com/office/drawing/2014/main" id="{30DB2B13-6E62-AD71-B7FB-35734B44A6E8}"/>
              </a:ext>
            </a:extLst>
          </p:cNvPr>
          <p:cNvSpPr txBox="1"/>
          <p:nvPr/>
        </p:nvSpPr>
        <p:spPr>
          <a:xfrm>
            <a:off x="498961" y="5730412"/>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1" name="テキスト ボックス 20">
            <a:extLst>
              <a:ext uri="{FF2B5EF4-FFF2-40B4-BE49-F238E27FC236}">
                <a16:creationId xmlns:a16="http://schemas.microsoft.com/office/drawing/2014/main" id="{3EEB3705-32FA-975C-802A-C7B3EC3DC839}"/>
              </a:ext>
            </a:extLst>
          </p:cNvPr>
          <p:cNvSpPr txBox="1"/>
          <p:nvPr/>
        </p:nvSpPr>
        <p:spPr>
          <a:xfrm rot="16200000">
            <a:off x="-339925" y="3725573"/>
            <a:ext cx="1313180" cy="369332"/>
          </a:xfrm>
          <a:prstGeom prst="rect">
            <a:avLst/>
          </a:prstGeom>
          <a:noFill/>
        </p:spPr>
        <p:txBody>
          <a:bodyPr wrap="none" rtlCol="0">
            <a:spAutoFit/>
          </a:bodyPr>
          <a:lstStyle/>
          <a:p>
            <a:r>
              <a:rPr lang="en-US" altLang="ja-JP" dirty="0"/>
              <a:t>Net-benefit</a:t>
            </a:r>
            <a:endParaRPr kumimoji="1" lang="ja-JP" altLang="en-US"/>
          </a:p>
        </p:txBody>
      </p:sp>
      <p:sp>
        <p:nvSpPr>
          <p:cNvPr id="22" name="テキスト ボックス 21">
            <a:extLst>
              <a:ext uri="{FF2B5EF4-FFF2-40B4-BE49-F238E27FC236}">
                <a16:creationId xmlns:a16="http://schemas.microsoft.com/office/drawing/2014/main" id="{BC7DAA86-39CC-C9AA-ADF6-F886A96E8FF2}"/>
              </a:ext>
            </a:extLst>
          </p:cNvPr>
          <p:cNvSpPr txBox="1"/>
          <p:nvPr/>
        </p:nvSpPr>
        <p:spPr>
          <a:xfrm>
            <a:off x="958850" y="6258846"/>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3" name="テキスト ボックス 22">
            <a:extLst>
              <a:ext uri="{FF2B5EF4-FFF2-40B4-BE49-F238E27FC236}">
                <a16:creationId xmlns:a16="http://schemas.microsoft.com/office/drawing/2014/main" id="{1F54CCA5-8B62-2406-20C1-73E235F50A6C}"/>
              </a:ext>
            </a:extLst>
          </p:cNvPr>
          <p:cNvSpPr txBox="1"/>
          <p:nvPr/>
        </p:nvSpPr>
        <p:spPr>
          <a:xfrm>
            <a:off x="3559845" y="6258845"/>
            <a:ext cx="643125" cy="307777"/>
          </a:xfrm>
          <a:prstGeom prst="rect">
            <a:avLst/>
          </a:prstGeom>
          <a:noFill/>
        </p:spPr>
        <p:txBody>
          <a:bodyPr wrap="none" rtlCol="0">
            <a:spAutoFit/>
          </a:bodyPr>
          <a:lstStyle/>
          <a:p>
            <a:r>
              <a:rPr lang="en-US" altLang="ja-JP" sz="1400" dirty="0"/>
              <a:t>  5</a:t>
            </a:r>
            <a:r>
              <a:rPr kumimoji="1" lang="en-US" altLang="ja-JP" sz="1400" dirty="0"/>
              <a:t>0%</a:t>
            </a:r>
            <a:endParaRPr kumimoji="1" lang="ja-JP" altLang="en-US" sz="1400"/>
          </a:p>
        </p:txBody>
      </p:sp>
      <p:sp>
        <p:nvSpPr>
          <p:cNvPr id="24" name="テキスト ボックス 23">
            <a:extLst>
              <a:ext uri="{FF2B5EF4-FFF2-40B4-BE49-F238E27FC236}">
                <a16:creationId xmlns:a16="http://schemas.microsoft.com/office/drawing/2014/main" id="{17E58FC7-5F76-CCD6-5BDF-77B9603E8B33}"/>
              </a:ext>
            </a:extLst>
          </p:cNvPr>
          <p:cNvSpPr txBox="1"/>
          <p:nvPr/>
        </p:nvSpPr>
        <p:spPr>
          <a:xfrm>
            <a:off x="6156806" y="6258845"/>
            <a:ext cx="742511" cy="307777"/>
          </a:xfrm>
          <a:prstGeom prst="rect">
            <a:avLst/>
          </a:prstGeom>
          <a:noFill/>
        </p:spPr>
        <p:txBody>
          <a:bodyPr wrap="none" rtlCol="0">
            <a:spAutoFit/>
          </a:bodyPr>
          <a:lstStyle/>
          <a:p>
            <a:r>
              <a:rPr lang="en-US" altLang="ja-JP" sz="1400" dirty="0"/>
              <a:t>  10</a:t>
            </a:r>
            <a:r>
              <a:rPr kumimoji="1" lang="en-US" altLang="ja-JP" sz="1400" dirty="0"/>
              <a:t>0%</a:t>
            </a:r>
            <a:endParaRPr kumimoji="1" lang="ja-JP" altLang="en-US" sz="1400"/>
          </a:p>
        </p:txBody>
      </p:sp>
      <p:sp>
        <p:nvSpPr>
          <p:cNvPr id="25" name="テキスト ボックス 24">
            <a:extLst>
              <a:ext uri="{FF2B5EF4-FFF2-40B4-BE49-F238E27FC236}">
                <a16:creationId xmlns:a16="http://schemas.microsoft.com/office/drawing/2014/main" id="{00913A77-B681-213D-2396-7A780663DDF9}"/>
              </a:ext>
            </a:extLst>
          </p:cNvPr>
          <p:cNvSpPr txBox="1"/>
          <p:nvPr/>
        </p:nvSpPr>
        <p:spPr>
          <a:xfrm>
            <a:off x="2632126" y="6473822"/>
            <a:ext cx="2498562" cy="369332"/>
          </a:xfrm>
          <a:prstGeom prst="rect">
            <a:avLst/>
          </a:prstGeom>
          <a:noFill/>
        </p:spPr>
        <p:txBody>
          <a:bodyPr wrap="square" rtlCol="0">
            <a:spAutoFit/>
          </a:bodyPr>
          <a:lstStyle/>
          <a:p>
            <a:r>
              <a:rPr lang="en-US" altLang="ja-JP" dirty="0"/>
              <a:t>Threshold probability</a:t>
            </a:r>
            <a:endParaRPr kumimoji="1" lang="ja-JP" altLang="en-US"/>
          </a:p>
        </p:txBody>
      </p:sp>
      <p:grpSp>
        <p:nvGrpSpPr>
          <p:cNvPr id="30" name="グループ化 29">
            <a:extLst>
              <a:ext uri="{FF2B5EF4-FFF2-40B4-BE49-F238E27FC236}">
                <a16:creationId xmlns:a16="http://schemas.microsoft.com/office/drawing/2014/main" id="{22FB7584-F031-1903-F30E-680E7C901163}"/>
              </a:ext>
            </a:extLst>
          </p:cNvPr>
          <p:cNvGrpSpPr/>
          <p:nvPr/>
        </p:nvGrpSpPr>
        <p:grpSpPr>
          <a:xfrm>
            <a:off x="7040688" y="2226103"/>
            <a:ext cx="4792474" cy="1202897"/>
            <a:chOff x="6934962" y="2774259"/>
            <a:chExt cx="4792474" cy="1202897"/>
          </a:xfrm>
        </p:grpSpPr>
        <p:pic>
          <p:nvPicPr>
            <p:cNvPr id="8" name="Picture 6" descr="Plot object">
              <a:extLst>
                <a:ext uri="{FF2B5EF4-FFF2-40B4-BE49-F238E27FC236}">
                  <a16:creationId xmlns:a16="http://schemas.microsoft.com/office/drawing/2014/main" id="{F59D0D7F-E3D4-9780-30A4-5D76D3C4C6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993" t="45961" r="15148" b="47439"/>
            <a:stretch>
              <a:fillRect/>
            </a:stretch>
          </p:blipFill>
          <p:spPr bwMode="auto">
            <a:xfrm>
              <a:off x="6970550" y="2774259"/>
              <a:ext cx="429782" cy="1174000"/>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25">
              <a:extLst>
                <a:ext uri="{FF2B5EF4-FFF2-40B4-BE49-F238E27FC236}">
                  <a16:creationId xmlns:a16="http://schemas.microsoft.com/office/drawing/2014/main" id="{D8A11379-CCFE-E9C6-07AD-35C36B30FCFF}"/>
                </a:ext>
              </a:extLst>
            </p:cNvPr>
            <p:cNvSpPr txBox="1"/>
            <p:nvPr/>
          </p:nvSpPr>
          <p:spPr>
            <a:xfrm>
              <a:off x="7400332" y="2884317"/>
              <a:ext cx="2994731"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全員</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検査を受ける場合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7" name="テキスト ボックス 26">
              <a:extLst>
                <a:ext uri="{FF2B5EF4-FFF2-40B4-BE49-F238E27FC236}">
                  <a16:creationId xmlns:a16="http://schemas.microsoft.com/office/drawing/2014/main" id="{C6690820-6161-BEAC-3E1D-C11998E96026}"/>
                </a:ext>
              </a:extLst>
            </p:cNvPr>
            <p:cNvSpPr txBox="1"/>
            <p:nvPr/>
          </p:nvSpPr>
          <p:spPr>
            <a:xfrm>
              <a:off x="7387785" y="3222044"/>
              <a:ext cx="3225563"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全く</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検査を行わない場合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8" name="テキスト ボックス 27">
              <a:extLst>
                <a:ext uri="{FF2B5EF4-FFF2-40B4-BE49-F238E27FC236}">
                  <a16:creationId xmlns:a16="http://schemas.microsoft.com/office/drawing/2014/main" id="{1D9A95FD-FF93-8843-E25F-424F21CA7890}"/>
                </a:ext>
              </a:extLst>
            </p:cNvPr>
            <p:cNvSpPr txBox="1"/>
            <p:nvPr/>
          </p:nvSpPr>
          <p:spPr>
            <a:xfrm>
              <a:off x="7387785" y="3540907"/>
              <a:ext cx="4339650"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モデルの予測確率を参考に検査する場合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9" name="正方形/長方形 28">
              <a:extLst>
                <a:ext uri="{FF2B5EF4-FFF2-40B4-BE49-F238E27FC236}">
                  <a16:creationId xmlns:a16="http://schemas.microsoft.com/office/drawing/2014/main" id="{EB8474CE-A2E3-DC57-7F96-0575CCD6432E}"/>
                </a:ext>
              </a:extLst>
            </p:cNvPr>
            <p:cNvSpPr/>
            <p:nvPr/>
          </p:nvSpPr>
          <p:spPr>
            <a:xfrm>
              <a:off x="6934962" y="2829178"/>
              <a:ext cx="4792474" cy="114797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テキスト ボックス 33">
            <a:extLst>
              <a:ext uri="{FF2B5EF4-FFF2-40B4-BE49-F238E27FC236}">
                <a16:creationId xmlns:a16="http://schemas.microsoft.com/office/drawing/2014/main" id="{157BB888-88FC-114D-C094-D8FD7FA0C708}"/>
              </a:ext>
            </a:extLst>
          </p:cNvPr>
          <p:cNvSpPr txBox="1"/>
          <p:nvPr/>
        </p:nvSpPr>
        <p:spPr>
          <a:xfrm>
            <a:off x="7411195" y="952613"/>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(B)</a:t>
            </a:r>
            <a:r>
              <a:rPr lang="ja-JP" altLang="en-US">
                <a:latin typeface="Hiragino Kaku Gothic ProN W3" panose="020B0300000000000000" pitchFamily="34" charset="-128"/>
                <a:ea typeface="Hiragino Kaku Gothic ProN W3" panose="020B0300000000000000" pitchFamily="34" charset="-128"/>
              </a:rPr>
              <a:t> 推奨治療があった</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7" name="テキスト ボックス 6">
            <a:extLst>
              <a:ext uri="{FF2B5EF4-FFF2-40B4-BE49-F238E27FC236}">
                <a16:creationId xmlns:a16="http://schemas.microsoft.com/office/drawing/2014/main" id="{B0C6B88B-96CE-6687-4341-803F1B3F2347}"/>
              </a:ext>
            </a:extLst>
          </p:cNvPr>
          <p:cNvSpPr txBox="1"/>
          <p:nvPr/>
        </p:nvSpPr>
        <p:spPr>
          <a:xfrm>
            <a:off x="3578252" y="5232305"/>
            <a:ext cx="768159" cy="400110"/>
          </a:xfrm>
          <a:prstGeom prst="rect">
            <a:avLst/>
          </a:prstGeom>
          <a:noFill/>
        </p:spPr>
        <p:txBody>
          <a:bodyPr wrap="none" rtlCol="0">
            <a:spAutoFit/>
          </a:bodyPr>
          <a:lstStyle/>
          <a:p>
            <a:r>
              <a:rPr lang="en-US" altLang="ja-JP" sz="2000" dirty="0"/>
              <a:t>6</a:t>
            </a:r>
            <a:r>
              <a:rPr kumimoji="1" lang="en-US" altLang="ja-JP" sz="2000" dirty="0"/>
              <a:t>.2%</a:t>
            </a:r>
            <a:endParaRPr kumimoji="1" lang="ja-JP" altLang="en-US" sz="2000"/>
          </a:p>
        </p:txBody>
      </p:sp>
      <p:sp>
        <p:nvSpPr>
          <p:cNvPr id="15" name="テキスト ボックス 14">
            <a:extLst>
              <a:ext uri="{FF2B5EF4-FFF2-40B4-BE49-F238E27FC236}">
                <a16:creationId xmlns:a16="http://schemas.microsoft.com/office/drawing/2014/main" id="{EC6A5C6D-4471-C887-16AA-A8D3813A9131}"/>
              </a:ext>
            </a:extLst>
          </p:cNvPr>
          <p:cNvSpPr txBox="1"/>
          <p:nvPr/>
        </p:nvSpPr>
        <p:spPr>
          <a:xfrm>
            <a:off x="6852228" y="4419686"/>
            <a:ext cx="5263572" cy="1754326"/>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a:latin typeface="Hiragino Kaku Gothic ProN W3" panose="020B0300000000000000" pitchFamily="34" charset="-128"/>
                <a:ea typeface="Hiragino Kaku Gothic ProN W3" panose="020B0300000000000000" pitchFamily="34" charset="-128"/>
              </a:rPr>
              <a:t>現実の確率</a:t>
            </a:r>
            <a:r>
              <a:rPr lang="en-US" altLang="ja-JP" dirty="0">
                <a:latin typeface="Hiragino Kaku Gothic ProN W3" panose="020B0300000000000000" pitchFamily="34" charset="-128"/>
                <a:ea typeface="Hiragino Kaku Gothic ProN W3" panose="020B0300000000000000" pitchFamily="34" charset="-128"/>
              </a:rPr>
              <a:t>38</a:t>
            </a:r>
            <a:r>
              <a:rPr lang="ja-JP" altLang="en-US">
                <a:latin typeface="Hiragino Kaku Gothic ProN W3" panose="020B0300000000000000" pitchFamily="34" charset="-128"/>
                <a:ea typeface="Hiragino Kaku Gothic ProN W3" panose="020B0300000000000000" pitchFamily="34" charset="-128"/>
              </a:rPr>
              <a:t>％を価値観として採用すれば、</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6.2%</a:t>
            </a:r>
            <a:r>
              <a:rPr lang="ja-JP" altLang="en-US">
                <a:latin typeface="Hiragino Kaku Gothic ProN W3" panose="020B0300000000000000" pitchFamily="34" charset="-128"/>
                <a:ea typeface="Hiragino Kaku Gothic ProN W3" panose="020B0300000000000000" pitchFamily="34" charset="-128"/>
              </a:rPr>
              <a:t>の純便益がある</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年間</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検査は</a:t>
            </a:r>
            <a:r>
              <a:rPr lang="en-US" altLang="ja-JP" dirty="0">
                <a:latin typeface="Hiragino Kaku Gothic ProN W3" panose="020B0300000000000000" pitchFamily="34" charset="-128"/>
                <a:ea typeface="Hiragino Kaku Gothic ProN W3" panose="020B0300000000000000" pitchFamily="34" charset="-128"/>
              </a:rPr>
              <a:t>25,000</a:t>
            </a:r>
            <a:r>
              <a:rPr lang="ja-JP" altLang="en-US">
                <a:latin typeface="Hiragino Kaku Gothic ProN W3" panose="020B0300000000000000" pitchFamily="34" charset="-128"/>
                <a:ea typeface="Hiragino Kaku Gothic ProN W3" panose="020B0300000000000000" pitchFamily="34" charset="-128"/>
              </a:rPr>
              <a:t>件</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1</a:t>
            </a:r>
            <a:r>
              <a:rPr lang="ja-JP" altLang="en-US">
                <a:latin typeface="Hiragino Kaku Gothic ProN W3" panose="020B0300000000000000" pitchFamily="34" charset="-128"/>
                <a:ea typeface="Hiragino Kaku Gothic ProN W3" panose="020B0300000000000000" pitchFamily="34" charset="-128"/>
              </a:rPr>
              <a:t>件あたりの費用は</a:t>
            </a:r>
            <a:r>
              <a:rPr lang="en-US" altLang="ja-JP" dirty="0">
                <a:latin typeface="Hiragino Kaku Gothic ProN W3" panose="020B0300000000000000" pitchFamily="34" charset="-128"/>
                <a:ea typeface="Hiragino Kaku Gothic ProN W3" panose="020B0300000000000000" pitchFamily="34" charset="-128"/>
              </a:rPr>
              <a:t>56</a:t>
            </a:r>
            <a:r>
              <a:rPr lang="ja-JP" altLang="en-US">
                <a:latin typeface="Hiragino Kaku Gothic ProN W3" panose="020B0300000000000000" pitchFamily="34" charset="-128"/>
                <a:ea typeface="Hiragino Kaku Gothic ProN W3" panose="020B0300000000000000" pitchFamily="34" charset="-128"/>
              </a:rPr>
              <a:t>万円</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年間</a:t>
            </a:r>
            <a:r>
              <a:rPr lang="en-US" altLang="ja-JP" dirty="0">
                <a:latin typeface="Hiragino Kaku Gothic ProN W3" panose="020B0300000000000000" pitchFamily="34" charset="-128"/>
                <a:ea typeface="Hiragino Kaku Gothic ProN W3" panose="020B0300000000000000" pitchFamily="34" charset="-128"/>
              </a:rPr>
              <a:t>14</a:t>
            </a:r>
            <a:r>
              <a:rPr lang="ja-JP" altLang="en-US">
                <a:latin typeface="Hiragino Kaku Gothic ProN W3" panose="020B0300000000000000" pitchFamily="34" charset="-128"/>
                <a:ea typeface="Hiragino Kaku Gothic ProN W3" panose="020B0300000000000000" pitchFamily="34" charset="-128"/>
              </a:rPr>
              <a:t>億円の医療費削減に相当</a:t>
            </a:r>
          </a:p>
        </p:txBody>
      </p:sp>
    </p:spTree>
    <p:extLst>
      <p:ext uri="{BB962C8B-B14F-4D97-AF65-F5344CB8AC3E}">
        <p14:creationId xmlns:p14="http://schemas.microsoft.com/office/powerpoint/2010/main" val="10287081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915BC-4080-5508-33D9-E506527BA16C}"/>
            </a:ext>
          </a:extLst>
        </p:cNvPr>
        <p:cNvGrpSpPr/>
        <p:nvPr/>
      </p:nvGrpSpPr>
      <p:grpSpPr>
        <a:xfrm>
          <a:off x="0" y="0"/>
          <a:ext cx="0" cy="0"/>
          <a:chOff x="0" y="0"/>
          <a:chExt cx="0" cy="0"/>
        </a:xfrm>
      </p:grpSpPr>
      <p:pic>
        <p:nvPicPr>
          <p:cNvPr id="3" name="Picture 2" descr="Plot object">
            <a:extLst>
              <a:ext uri="{FF2B5EF4-FFF2-40B4-BE49-F238E27FC236}">
                <a16:creationId xmlns:a16="http://schemas.microsoft.com/office/drawing/2014/main" id="{9F57118E-4D23-4337-F368-9A86FC0E4B5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68" r="17621" b="2766"/>
          <a:stretch>
            <a:fillRect/>
          </a:stretch>
        </p:blipFill>
        <p:spPr bwMode="auto">
          <a:xfrm>
            <a:off x="956543" y="769339"/>
            <a:ext cx="5887963" cy="55109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1EFC46D-1C44-6AE2-C764-0662E4C87EDB}"/>
              </a:ext>
            </a:extLst>
          </p:cNvPr>
          <p:cNvSpPr txBox="1"/>
          <p:nvPr/>
        </p:nvSpPr>
        <p:spPr>
          <a:xfrm>
            <a:off x="551384" y="105103"/>
            <a:ext cx="11031016" cy="954107"/>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⑥</a:t>
            </a:r>
            <a:r>
              <a:rPr lang="ja-JP" altLang="en-US" sz="2800" b="1">
                <a:latin typeface="Hiragino Kaku Gothic ProN W6" panose="020B0300000000000000" pitchFamily="34" charset="-128"/>
                <a:ea typeface="Hiragino Kaku Gothic ProN W6" panose="020B0300000000000000" pitchFamily="34" charset="-128"/>
              </a:rPr>
              <a:t> 有用性評価：</a:t>
            </a:r>
            <a:r>
              <a:rPr lang="en-AU" altLang="ja-JP" sz="2800" b="1" dirty="0">
                <a:latin typeface="Hiragino Kaku Gothic ProN W6" panose="020B0300000000000000" pitchFamily="34" charset="-128"/>
                <a:ea typeface="Hiragino Kaku Gothic ProN W6" panose="020B0300000000000000" pitchFamily="34" charset="-128"/>
              </a:rPr>
              <a:t>Decision curve analysis</a:t>
            </a:r>
          </a:p>
          <a:p>
            <a:pPr algn="ctr"/>
            <a:endParaRPr lang="ja-JP" altLang="en-US" sz="2800" b="1">
              <a:solidFill>
                <a:srgbClr val="000000"/>
              </a:solidFill>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7169AA36-6591-DD55-6266-D377D693CDFB}"/>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B6500377-1C80-6B3D-A0B4-09EBA91C4930}"/>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20</a:t>
            </a:fld>
            <a:endParaRPr lang="ja-JP" altLang="en-US"/>
          </a:p>
        </p:txBody>
      </p:sp>
      <p:sp>
        <p:nvSpPr>
          <p:cNvPr id="2" name="テキスト ボックス 1">
            <a:extLst>
              <a:ext uri="{FF2B5EF4-FFF2-40B4-BE49-F238E27FC236}">
                <a16:creationId xmlns:a16="http://schemas.microsoft.com/office/drawing/2014/main" id="{30B7764C-BC0C-5E2E-5221-DABF1B20C586}"/>
              </a:ext>
            </a:extLst>
          </p:cNvPr>
          <p:cNvSpPr txBox="1"/>
          <p:nvPr/>
        </p:nvSpPr>
        <p:spPr>
          <a:xfrm>
            <a:off x="3123533" y="4504519"/>
            <a:ext cx="768159" cy="400110"/>
          </a:xfrm>
          <a:prstGeom prst="rect">
            <a:avLst/>
          </a:prstGeom>
          <a:noFill/>
        </p:spPr>
        <p:txBody>
          <a:bodyPr wrap="none" rtlCol="0">
            <a:spAutoFit/>
          </a:bodyPr>
          <a:lstStyle/>
          <a:p>
            <a:r>
              <a:rPr kumimoji="1" lang="en-US" altLang="ja-JP" sz="2000" dirty="0"/>
              <a:t>1.5%</a:t>
            </a:r>
            <a:endParaRPr kumimoji="1" lang="ja-JP" altLang="en-US" sz="2000"/>
          </a:p>
        </p:txBody>
      </p:sp>
      <p:cxnSp>
        <p:nvCxnSpPr>
          <p:cNvPr id="9" name="直線コネクタ 8">
            <a:extLst>
              <a:ext uri="{FF2B5EF4-FFF2-40B4-BE49-F238E27FC236}">
                <a16:creationId xmlns:a16="http://schemas.microsoft.com/office/drawing/2014/main" id="{C565DD29-B7DD-4557-9743-EF72F814A241}"/>
              </a:ext>
            </a:extLst>
          </p:cNvPr>
          <p:cNvCxnSpPr/>
          <p:nvPr/>
        </p:nvCxnSpPr>
        <p:spPr>
          <a:xfrm>
            <a:off x="2803631" y="1159321"/>
            <a:ext cx="0" cy="5100918"/>
          </a:xfrm>
          <a:prstGeom prst="line">
            <a:avLst/>
          </a:prstGeom>
          <a:ln>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10" name="テキスト ボックス 9">
            <a:extLst>
              <a:ext uri="{FF2B5EF4-FFF2-40B4-BE49-F238E27FC236}">
                <a16:creationId xmlns:a16="http://schemas.microsoft.com/office/drawing/2014/main" id="{68C10136-460C-81AD-320F-BD3E1535D652}"/>
              </a:ext>
            </a:extLst>
          </p:cNvPr>
          <p:cNvSpPr txBox="1"/>
          <p:nvPr/>
        </p:nvSpPr>
        <p:spPr>
          <a:xfrm>
            <a:off x="2567101" y="962098"/>
            <a:ext cx="4148893"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患者が「</a:t>
            </a:r>
            <a:r>
              <a:rPr lang="ja-JP" altLang="en-US">
                <a:highlight>
                  <a:srgbClr val="FFFF00"/>
                </a:highlight>
                <a:latin typeface="Hiragino Kaku Gothic ProN W3" panose="020B0300000000000000" pitchFamily="34" charset="-128"/>
                <a:ea typeface="Hiragino Kaku Gothic ProN W3" panose="020B0300000000000000" pitchFamily="34" charset="-128"/>
              </a:rPr>
              <a:t>推奨治療を受けられる確率</a:t>
            </a:r>
            <a:r>
              <a:rPr kumimoji="1" lang="ja-JP" altLang="en-US">
                <a:latin typeface="Hiragino Kaku Gothic ProN W3" panose="020B0300000000000000" pitchFamily="34" charset="-128"/>
                <a:ea typeface="Hiragino Kaku Gothic ProN W3" panose="020B0300000000000000" pitchFamily="34" charset="-128"/>
              </a:rPr>
              <a:t>が</a:t>
            </a:r>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このくらいなら</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検査を受けたい」</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という価値判断基準</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11" name="右中かっこ 10">
            <a:extLst>
              <a:ext uri="{FF2B5EF4-FFF2-40B4-BE49-F238E27FC236}">
                <a16:creationId xmlns:a16="http://schemas.microsoft.com/office/drawing/2014/main" id="{2C42E942-08DE-A8AC-8CF3-B3A23B1CA9CF}"/>
              </a:ext>
            </a:extLst>
          </p:cNvPr>
          <p:cNvSpPr/>
          <p:nvPr/>
        </p:nvSpPr>
        <p:spPr>
          <a:xfrm>
            <a:off x="2796357" y="4473508"/>
            <a:ext cx="130994" cy="929598"/>
          </a:xfrm>
          <a:prstGeom prst="rightBrace">
            <a:avLst/>
          </a:prstGeom>
          <a:ln w="381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latin typeface="Hiragino Kaku Gothic ProN W3" panose="020B0300000000000000" pitchFamily="34" charset="-128"/>
              <a:ea typeface="Hiragino Kaku Gothic ProN W3" panose="020B0300000000000000" pitchFamily="34" charset="-128"/>
            </a:endParaRPr>
          </a:p>
        </p:txBody>
      </p:sp>
      <p:cxnSp>
        <p:nvCxnSpPr>
          <p:cNvPr id="12" name="直線矢印コネクタ 11">
            <a:extLst>
              <a:ext uri="{FF2B5EF4-FFF2-40B4-BE49-F238E27FC236}">
                <a16:creationId xmlns:a16="http://schemas.microsoft.com/office/drawing/2014/main" id="{E959289F-5068-3895-899F-8B45B49DB163}"/>
              </a:ext>
            </a:extLst>
          </p:cNvPr>
          <p:cNvCxnSpPr>
            <a:cxnSpLocks/>
            <a:stCxn id="14" idx="1"/>
            <a:endCxn id="11" idx="1"/>
          </p:cNvCxnSpPr>
          <p:nvPr/>
        </p:nvCxnSpPr>
        <p:spPr>
          <a:xfrm flipH="1">
            <a:off x="2927351" y="2487486"/>
            <a:ext cx="835330" cy="2450821"/>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4" name="テキスト ボックス 13">
            <a:extLst>
              <a:ext uri="{FF2B5EF4-FFF2-40B4-BE49-F238E27FC236}">
                <a16:creationId xmlns:a16="http://schemas.microsoft.com/office/drawing/2014/main" id="{D570F6F8-18E1-591F-C4F7-D8963ED6ADE7}"/>
              </a:ext>
            </a:extLst>
          </p:cNvPr>
          <p:cNvSpPr txBox="1"/>
          <p:nvPr/>
        </p:nvSpPr>
        <p:spPr>
          <a:xfrm>
            <a:off x="3762681" y="2025821"/>
            <a:ext cx="2954655" cy="923330"/>
          </a:xfrm>
          <a:prstGeom prst="rect">
            <a:avLst/>
          </a:prstGeom>
          <a:solidFill>
            <a:schemeClr val="bg1"/>
          </a:solidFill>
          <a:ln>
            <a:solidFill>
              <a:schemeClr val="tx1"/>
            </a:solidFill>
          </a:ln>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新しい予測モデルに従って</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検査を行う場合に</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純便益を受ける患者の割合</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6" name="テキスト ボックス 15">
            <a:extLst>
              <a:ext uri="{FF2B5EF4-FFF2-40B4-BE49-F238E27FC236}">
                <a16:creationId xmlns:a16="http://schemas.microsoft.com/office/drawing/2014/main" id="{B96FB62B-5764-7BAD-E9BD-5BFE37DB7B2F}"/>
              </a:ext>
            </a:extLst>
          </p:cNvPr>
          <p:cNvSpPr txBox="1"/>
          <p:nvPr/>
        </p:nvSpPr>
        <p:spPr>
          <a:xfrm>
            <a:off x="509187" y="1678716"/>
            <a:ext cx="543739" cy="307777"/>
          </a:xfrm>
          <a:prstGeom prst="rect">
            <a:avLst/>
          </a:prstGeom>
          <a:noFill/>
        </p:spPr>
        <p:txBody>
          <a:bodyPr wrap="none" rtlCol="0">
            <a:spAutoFit/>
          </a:bodyPr>
          <a:lstStyle/>
          <a:p>
            <a:r>
              <a:rPr lang="en-US" altLang="ja-JP" sz="1400" dirty="0"/>
              <a:t>  6</a:t>
            </a:r>
            <a:r>
              <a:rPr kumimoji="1" lang="en-US" altLang="ja-JP" sz="1400" dirty="0"/>
              <a:t>%</a:t>
            </a:r>
            <a:endParaRPr kumimoji="1" lang="ja-JP" altLang="en-US" sz="1400"/>
          </a:p>
        </p:txBody>
      </p:sp>
      <p:sp>
        <p:nvSpPr>
          <p:cNvPr id="17" name="テキスト ボックス 16">
            <a:extLst>
              <a:ext uri="{FF2B5EF4-FFF2-40B4-BE49-F238E27FC236}">
                <a16:creationId xmlns:a16="http://schemas.microsoft.com/office/drawing/2014/main" id="{B17E3619-5252-649A-824D-A6B3ECDEA6BB}"/>
              </a:ext>
            </a:extLst>
          </p:cNvPr>
          <p:cNvSpPr txBox="1"/>
          <p:nvPr/>
        </p:nvSpPr>
        <p:spPr>
          <a:xfrm>
            <a:off x="498962" y="2868704"/>
            <a:ext cx="543739" cy="307777"/>
          </a:xfrm>
          <a:prstGeom prst="rect">
            <a:avLst/>
          </a:prstGeom>
          <a:noFill/>
        </p:spPr>
        <p:txBody>
          <a:bodyPr wrap="none" rtlCol="0">
            <a:spAutoFit/>
          </a:bodyPr>
          <a:lstStyle/>
          <a:p>
            <a:r>
              <a:rPr lang="en-US" altLang="ja-JP" sz="1400" dirty="0"/>
              <a:t>  4</a:t>
            </a:r>
            <a:r>
              <a:rPr kumimoji="1" lang="en-US" altLang="ja-JP" sz="1400" dirty="0"/>
              <a:t>%</a:t>
            </a:r>
            <a:endParaRPr kumimoji="1" lang="ja-JP" altLang="en-US" sz="1400"/>
          </a:p>
        </p:txBody>
      </p:sp>
      <p:sp>
        <p:nvSpPr>
          <p:cNvPr id="18" name="テキスト ボックス 17">
            <a:extLst>
              <a:ext uri="{FF2B5EF4-FFF2-40B4-BE49-F238E27FC236}">
                <a16:creationId xmlns:a16="http://schemas.microsoft.com/office/drawing/2014/main" id="{72DB9128-4828-773F-ADA1-EF9A07CA0926}"/>
              </a:ext>
            </a:extLst>
          </p:cNvPr>
          <p:cNvSpPr txBox="1"/>
          <p:nvPr/>
        </p:nvSpPr>
        <p:spPr>
          <a:xfrm>
            <a:off x="483248" y="4061754"/>
            <a:ext cx="543739" cy="307777"/>
          </a:xfrm>
          <a:prstGeom prst="rect">
            <a:avLst/>
          </a:prstGeom>
          <a:noFill/>
        </p:spPr>
        <p:txBody>
          <a:bodyPr wrap="none" rtlCol="0">
            <a:spAutoFit/>
          </a:bodyPr>
          <a:lstStyle/>
          <a:p>
            <a:r>
              <a:rPr lang="en-US" altLang="ja-JP" sz="1400" dirty="0"/>
              <a:t>  2</a:t>
            </a:r>
            <a:r>
              <a:rPr kumimoji="1" lang="en-US" altLang="ja-JP" sz="1400" dirty="0"/>
              <a:t>%</a:t>
            </a:r>
            <a:endParaRPr kumimoji="1" lang="ja-JP" altLang="en-US" sz="1400"/>
          </a:p>
        </p:txBody>
      </p:sp>
      <p:sp>
        <p:nvSpPr>
          <p:cNvPr id="20" name="テキスト ボックス 19">
            <a:extLst>
              <a:ext uri="{FF2B5EF4-FFF2-40B4-BE49-F238E27FC236}">
                <a16:creationId xmlns:a16="http://schemas.microsoft.com/office/drawing/2014/main" id="{94AE5989-6104-78BC-4938-622921A17A3B}"/>
              </a:ext>
            </a:extLst>
          </p:cNvPr>
          <p:cNvSpPr txBox="1"/>
          <p:nvPr/>
        </p:nvSpPr>
        <p:spPr>
          <a:xfrm>
            <a:off x="498961" y="5266061"/>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1" name="テキスト ボックス 20">
            <a:extLst>
              <a:ext uri="{FF2B5EF4-FFF2-40B4-BE49-F238E27FC236}">
                <a16:creationId xmlns:a16="http://schemas.microsoft.com/office/drawing/2014/main" id="{D9008802-95CB-65D1-0DD6-5E4C53538F7F}"/>
              </a:ext>
            </a:extLst>
          </p:cNvPr>
          <p:cNvSpPr txBox="1"/>
          <p:nvPr/>
        </p:nvSpPr>
        <p:spPr>
          <a:xfrm rot="16200000">
            <a:off x="-339925" y="3725573"/>
            <a:ext cx="1313180" cy="369332"/>
          </a:xfrm>
          <a:prstGeom prst="rect">
            <a:avLst/>
          </a:prstGeom>
          <a:noFill/>
        </p:spPr>
        <p:txBody>
          <a:bodyPr wrap="none" rtlCol="0">
            <a:spAutoFit/>
          </a:bodyPr>
          <a:lstStyle/>
          <a:p>
            <a:r>
              <a:rPr lang="en-US" altLang="ja-JP" dirty="0"/>
              <a:t>Net-benefit</a:t>
            </a:r>
            <a:endParaRPr kumimoji="1" lang="ja-JP" altLang="en-US"/>
          </a:p>
        </p:txBody>
      </p:sp>
      <p:sp>
        <p:nvSpPr>
          <p:cNvPr id="22" name="テキスト ボックス 21">
            <a:extLst>
              <a:ext uri="{FF2B5EF4-FFF2-40B4-BE49-F238E27FC236}">
                <a16:creationId xmlns:a16="http://schemas.microsoft.com/office/drawing/2014/main" id="{5434E534-AC94-B3B9-63A5-C289493FE858}"/>
              </a:ext>
            </a:extLst>
          </p:cNvPr>
          <p:cNvSpPr txBox="1"/>
          <p:nvPr/>
        </p:nvSpPr>
        <p:spPr>
          <a:xfrm>
            <a:off x="958850" y="6258846"/>
            <a:ext cx="543739" cy="307777"/>
          </a:xfrm>
          <a:prstGeom prst="rect">
            <a:avLst/>
          </a:prstGeom>
          <a:noFill/>
        </p:spPr>
        <p:txBody>
          <a:bodyPr wrap="none" rtlCol="0">
            <a:spAutoFit/>
          </a:bodyPr>
          <a:lstStyle/>
          <a:p>
            <a:r>
              <a:rPr lang="en-US" altLang="ja-JP" sz="1400" dirty="0"/>
              <a:t>  </a:t>
            </a:r>
            <a:r>
              <a:rPr kumimoji="1" lang="en-US" altLang="ja-JP" sz="1400" dirty="0"/>
              <a:t>0%</a:t>
            </a:r>
            <a:endParaRPr kumimoji="1" lang="ja-JP" altLang="en-US" sz="1400"/>
          </a:p>
        </p:txBody>
      </p:sp>
      <p:sp>
        <p:nvSpPr>
          <p:cNvPr id="23" name="テキスト ボックス 22">
            <a:extLst>
              <a:ext uri="{FF2B5EF4-FFF2-40B4-BE49-F238E27FC236}">
                <a16:creationId xmlns:a16="http://schemas.microsoft.com/office/drawing/2014/main" id="{99AED1E9-C1AB-EF63-8F92-D5FA71774F52}"/>
              </a:ext>
            </a:extLst>
          </p:cNvPr>
          <p:cNvSpPr txBox="1"/>
          <p:nvPr/>
        </p:nvSpPr>
        <p:spPr>
          <a:xfrm>
            <a:off x="3058963" y="6258843"/>
            <a:ext cx="643125" cy="307777"/>
          </a:xfrm>
          <a:prstGeom prst="rect">
            <a:avLst/>
          </a:prstGeom>
          <a:noFill/>
        </p:spPr>
        <p:txBody>
          <a:bodyPr wrap="none" rtlCol="0">
            <a:spAutoFit/>
          </a:bodyPr>
          <a:lstStyle/>
          <a:p>
            <a:r>
              <a:rPr lang="en-US" altLang="ja-JP" sz="1400" dirty="0"/>
              <a:t>  1</a:t>
            </a:r>
            <a:r>
              <a:rPr kumimoji="1" lang="en-US" altLang="ja-JP" sz="1400" dirty="0"/>
              <a:t>0%</a:t>
            </a:r>
            <a:endParaRPr kumimoji="1" lang="ja-JP" altLang="en-US" sz="1400"/>
          </a:p>
        </p:txBody>
      </p:sp>
      <p:sp>
        <p:nvSpPr>
          <p:cNvPr id="24" name="テキスト ボックス 23">
            <a:extLst>
              <a:ext uri="{FF2B5EF4-FFF2-40B4-BE49-F238E27FC236}">
                <a16:creationId xmlns:a16="http://schemas.microsoft.com/office/drawing/2014/main" id="{BA3C43BA-7338-4289-CC9C-97501993ABD9}"/>
              </a:ext>
            </a:extLst>
          </p:cNvPr>
          <p:cNvSpPr txBox="1"/>
          <p:nvPr/>
        </p:nvSpPr>
        <p:spPr>
          <a:xfrm>
            <a:off x="6156806" y="6258845"/>
            <a:ext cx="643125" cy="307777"/>
          </a:xfrm>
          <a:prstGeom prst="rect">
            <a:avLst/>
          </a:prstGeom>
          <a:noFill/>
        </p:spPr>
        <p:txBody>
          <a:bodyPr wrap="none" rtlCol="0">
            <a:spAutoFit/>
          </a:bodyPr>
          <a:lstStyle/>
          <a:p>
            <a:r>
              <a:rPr lang="en-US" altLang="ja-JP" sz="1400" dirty="0"/>
              <a:t>  25</a:t>
            </a:r>
            <a:r>
              <a:rPr kumimoji="1" lang="en-US" altLang="ja-JP" sz="1400" dirty="0"/>
              <a:t>%</a:t>
            </a:r>
            <a:endParaRPr kumimoji="1" lang="ja-JP" altLang="en-US" sz="1400"/>
          </a:p>
        </p:txBody>
      </p:sp>
      <p:sp>
        <p:nvSpPr>
          <p:cNvPr id="25" name="テキスト ボックス 24">
            <a:extLst>
              <a:ext uri="{FF2B5EF4-FFF2-40B4-BE49-F238E27FC236}">
                <a16:creationId xmlns:a16="http://schemas.microsoft.com/office/drawing/2014/main" id="{1F77B354-7A8A-1E66-D001-E00E52CC0FE9}"/>
              </a:ext>
            </a:extLst>
          </p:cNvPr>
          <p:cNvSpPr txBox="1"/>
          <p:nvPr/>
        </p:nvSpPr>
        <p:spPr>
          <a:xfrm>
            <a:off x="2632126" y="6473822"/>
            <a:ext cx="2498562" cy="369332"/>
          </a:xfrm>
          <a:prstGeom prst="rect">
            <a:avLst/>
          </a:prstGeom>
          <a:noFill/>
        </p:spPr>
        <p:txBody>
          <a:bodyPr wrap="square" rtlCol="0">
            <a:spAutoFit/>
          </a:bodyPr>
          <a:lstStyle/>
          <a:p>
            <a:r>
              <a:rPr lang="en-US" altLang="ja-JP" dirty="0"/>
              <a:t>Threshold probability</a:t>
            </a:r>
            <a:endParaRPr kumimoji="1" lang="ja-JP" altLang="en-US"/>
          </a:p>
        </p:txBody>
      </p:sp>
      <p:grpSp>
        <p:nvGrpSpPr>
          <p:cNvPr id="30" name="グループ化 29">
            <a:extLst>
              <a:ext uri="{FF2B5EF4-FFF2-40B4-BE49-F238E27FC236}">
                <a16:creationId xmlns:a16="http://schemas.microsoft.com/office/drawing/2014/main" id="{B880F9EA-6F65-73AD-88E8-69E658CDDB8B}"/>
              </a:ext>
            </a:extLst>
          </p:cNvPr>
          <p:cNvGrpSpPr/>
          <p:nvPr/>
        </p:nvGrpSpPr>
        <p:grpSpPr>
          <a:xfrm>
            <a:off x="7040688" y="2226103"/>
            <a:ext cx="4792474" cy="1202897"/>
            <a:chOff x="6934962" y="2774259"/>
            <a:chExt cx="4792474" cy="1202897"/>
          </a:xfrm>
        </p:grpSpPr>
        <p:pic>
          <p:nvPicPr>
            <p:cNvPr id="8" name="Picture 6" descr="Plot object">
              <a:extLst>
                <a:ext uri="{FF2B5EF4-FFF2-40B4-BE49-F238E27FC236}">
                  <a16:creationId xmlns:a16="http://schemas.microsoft.com/office/drawing/2014/main" id="{5D0FAFD1-DB0E-3A1B-A1CF-EE35D783A9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2993" t="45961" r="15148" b="47439"/>
            <a:stretch>
              <a:fillRect/>
            </a:stretch>
          </p:blipFill>
          <p:spPr bwMode="auto">
            <a:xfrm>
              <a:off x="6970550" y="2774259"/>
              <a:ext cx="429782" cy="1174000"/>
            </a:xfrm>
            <a:prstGeom prst="rect">
              <a:avLst/>
            </a:prstGeom>
            <a:noFill/>
            <a:extLst>
              <a:ext uri="{909E8E84-426E-40DD-AFC4-6F175D3DCCD1}">
                <a14:hiddenFill xmlns:a14="http://schemas.microsoft.com/office/drawing/2010/main">
                  <a:solidFill>
                    <a:srgbClr val="FFFFFF"/>
                  </a:solidFill>
                </a14:hiddenFill>
              </a:ext>
            </a:extLst>
          </p:spPr>
        </p:pic>
        <p:sp>
          <p:nvSpPr>
            <p:cNvPr id="26" name="テキスト ボックス 25">
              <a:extLst>
                <a:ext uri="{FF2B5EF4-FFF2-40B4-BE49-F238E27FC236}">
                  <a16:creationId xmlns:a16="http://schemas.microsoft.com/office/drawing/2014/main" id="{37766B93-5224-336B-86B4-C9BAD803D4CB}"/>
                </a:ext>
              </a:extLst>
            </p:cNvPr>
            <p:cNvSpPr txBox="1"/>
            <p:nvPr/>
          </p:nvSpPr>
          <p:spPr>
            <a:xfrm>
              <a:off x="7400332" y="2884317"/>
              <a:ext cx="2994731"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全員</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検査を受ける場合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7" name="テキスト ボックス 26">
              <a:extLst>
                <a:ext uri="{FF2B5EF4-FFF2-40B4-BE49-F238E27FC236}">
                  <a16:creationId xmlns:a16="http://schemas.microsoft.com/office/drawing/2014/main" id="{587761B8-4D01-BCB2-C35F-D0FFA7AF194D}"/>
                </a:ext>
              </a:extLst>
            </p:cNvPr>
            <p:cNvSpPr txBox="1"/>
            <p:nvPr/>
          </p:nvSpPr>
          <p:spPr>
            <a:xfrm>
              <a:off x="7387785" y="3222044"/>
              <a:ext cx="3225563"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全く</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検査を行わない場合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8" name="テキスト ボックス 27">
              <a:extLst>
                <a:ext uri="{FF2B5EF4-FFF2-40B4-BE49-F238E27FC236}">
                  <a16:creationId xmlns:a16="http://schemas.microsoft.com/office/drawing/2014/main" id="{39D31BE1-375F-DDE3-79EA-75DAE6E8A873}"/>
                </a:ext>
              </a:extLst>
            </p:cNvPr>
            <p:cNvSpPr txBox="1"/>
            <p:nvPr/>
          </p:nvSpPr>
          <p:spPr>
            <a:xfrm>
              <a:off x="7387785" y="3540907"/>
              <a:ext cx="4339650"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モデルの予測確率を参考に検査する場合</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9" name="正方形/長方形 28">
              <a:extLst>
                <a:ext uri="{FF2B5EF4-FFF2-40B4-BE49-F238E27FC236}">
                  <a16:creationId xmlns:a16="http://schemas.microsoft.com/office/drawing/2014/main" id="{DEF9B020-78E8-3BD3-4597-9007C3BDB658}"/>
                </a:ext>
              </a:extLst>
            </p:cNvPr>
            <p:cNvSpPr/>
            <p:nvPr/>
          </p:nvSpPr>
          <p:spPr>
            <a:xfrm>
              <a:off x="6934962" y="2829178"/>
              <a:ext cx="4792474" cy="1147978"/>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4" name="テキスト ボックス 33">
            <a:extLst>
              <a:ext uri="{FF2B5EF4-FFF2-40B4-BE49-F238E27FC236}">
                <a16:creationId xmlns:a16="http://schemas.microsoft.com/office/drawing/2014/main" id="{E9E810E8-3886-A64C-6C69-D89050D4FE82}"/>
              </a:ext>
            </a:extLst>
          </p:cNvPr>
          <p:cNvSpPr txBox="1"/>
          <p:nvPr/>
        </p:nvSpPr>
        <p:spPr>
          <a:xfrm>
            <a:off x="7411195" y="952613"/>
            <a:ext cx="3684186" cy="369332"/>
          </a:xfrm>
          <a:prstGeom prst="rect">
            <a:avLst/>
          </a:prstGeom>
          <a:noFill/>
        </p:spPr>
        <p:txBody>
          <a:bodyPr wrap="square">
            <a:spAutoFit/>
          </a:bodyPr>
          <a:lstStyle/>
          <a:p>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C)</a:t>
            </a:r>
            <a:r>
              <a:rPr lang="ja-JP" altLang="en-US">
                <a:latin typeface="Hiragino Kaku Gothic ProN W3" panose="020B0300000000000000" pitchFamily="34" charset="-128"/>
                <a:ea typeface="Hiragino Kaku Gothic ProN W3" panose="020B0300000000000000" pitchFamily="34" charset="-128"/>
              </a:rPr>
              <a:t> 推奨治療を受けた</a:t>
            </a:r>
          </a:p>
        </p:txBody>
      </p:sp>
      <p:sp>
        <p:nvSpPr>
          <p:cNvPr id="5" name="テキスト ボックス 4">
            <a:extLst>
              <a:ext uri="{FF2B5EF4-FFF2-40B4-BE49-F238E27FC236}">
                <a16:creationId xmlns:a16="http://schemas.microsoft.com/office/drawing/2014/main" id="{B1E37198-4120-1344-1E06-8493D31B8B21}"/>
              </a:ext>
            </a:extLst>
          </p:cNvPr>
          <p:cNvSpPr txBox="1"/>
          <p:nvPr/>
        </p:nvSpPr>
        <p:spPr>
          <a:xfrm>
            <a:off x="5155042" y="6258844"/>
            <a:ext cx="643125" cy="307777"/>
          </a:xfrm>
          <a:prstGeom prst="rect">
            <a:avLst/>
          </a:prstGeom>
          <a:noFill/>
        </p:spPr>
        <p:txBody>
          <a:bodyPr wrap="none" rtlCol="0">
            <a:spAutoFit/>
          </a:bodyPr>
          <a:lstStyle/>
          <a:p>
            <a:r>
              <a:rPr lang="en-US" altLang="ja-JP" sz="1400" dirty="0"/>
              <a:t>  20</a:t>
            </a:r>
            <a:r>
              <a:rPr kumimoji="1" lang="en-US" altLang="ja-JP" sz="1400" dirty="0"/>
              <a:t>%</a:t>
            </a:r>
            <a:endParaRPr kumimoji="1" lang="ja-JP" altLang="en-US" sz="1400"/>
          </a:p>
        </p:txBody>
      </p:sp>
      <p:sp>
        <p:nvSpPr>
          <p:cNvPr id="7" name="テキスト ボックス 6">
            <a:extLst>
              <a:ext uri="{FF2B5EF4-FFF2-40B4-BE49-F238E27FC236}">
                <a16:creationId xmlns:a16="http://schemas.microsoft.com/office/drawing/2014/main" id="{E7964C6C-6F55-9681-5AD0-95EB5C8666EC}"/>
              </a:ext>
            </a:extLst>
          </p:cNvPr>
          <p:cNvSpPr txBox="1"/>
          <p:nvPr/>
        </p:nvSpPr>
        <p:spPr>
          <a:xfrm>
            <a:off x="4132568" y="6258844"/>
            <a:ext cx="643125" cy="307777"/>
          </a:xfrm>
          <a:prstGeom prst="rect">
            <a:avLst/>
          </a:prstGeom>
          <a:noFill/>
        </p:spPr>
        <p:txBody>
          <a:bodyPr wrap="none" rtlCol="0">
            <a:spAutoFit/>
          </a:bodyPr>
          <a:lstStyle/>
          <a:p>
            <a:r>
              <a:rPr lang="en-US" altLang="ja-JP" sz="1400" dirty="0"/>
              <a:t>  15</a:t>
            </a:r>
            <a:r>
              <a:rPr kumimoji="1" lang="en-US" altLang="ja-JP" sz="1400" dirty="0"/>
              <a:t>%</a:t>
            </a:r>
            <a:endParaRPr kumimoji="1" lang="ja-JP" altLang="en-US" sz="1400"/>
          </a:p>
        </p:txBody>
      </p:sp>
      <p:sp>
        <p:nvSpPr>
          <p:cNvPr id="15" name="テキスト ボックス 14">
            <a:extLst>
              <a:ext uri="{FF2B5EF4-FFF2-40B4-BE49-F238E27FC236}">
                <a16:creationId xmlns:a16="http://schemas.microsoft.com/office/drawing/2014/main" id="{FACE0707-035E-D228-CA42-6F01E5F39D0D}"/>
              </a:ext>
            </a:extLst>
          </p:cNvPr>
          <p:cNvSpPr txBox="1"/>
          <p:nvPr/>
        </p:nvSpPr>
        <p:spPr>
          <a:xfrm>
            <a:off x="1990130" y="6258843"/>
            <a:ext cx="543739" cy="307777"/>
          </a:xfrm>
          <a:prstGeom prst="rect">
            <a:avLst/>
          </a:prstGeom>
          <a:noFill/>
        </p:spPr>
        <p:txBody>
          <a:bodyPr wrap="none" rtlCol="0">
            <a:spAutoFit/>
          </a:bodyPr>
          <a:lstStyle/>
          <a:p>
            <a:r>
              <a:rPr lang="en-US" altLang="ja-JP" sz="1400" dirty="0"/>
              <a:t>  5</a:t>
            </a:r>
            <a:r>
              <a:rPr kumimoji="1" lang="en-US" altLang="ja-JP" sz="1400" dirty="0"/>
              <a:t>%</a:t>
            </a:r>
            <a:endParaRPr kumimoji="1" lang="ja-JP" altLang="en-US" sz="1400"/>
          </a:p>
        </p:txBody>
      </p:sp>
      <p:sp>
        <p:nvSpPr>
          <p:cNvPr id="33" name="テキスト ボックス 32">
            <a:extLst>
              <a:ext uri="{FF2B5EF4-FFF2-40B4-BE49-F238E27FC236}">
                <a16:creationId xmlns:a16="http://schemas.microsoft.com/office/drawing/2014/main" id="{4DC81047-562E-AB0D-A8D1-FABD51D5897E}"/>
              </a:ext>
            </a:extLst>
          </p:cNvPr>
          <p:cNvSpPr txBox="1"/>
          <p:nvPr/>
        </p:nvSpPr>
        <p:spPr>
          <a:xfrm>
            <a:off x="6852228" y="4419686"/>
            <a:ext cx="5263572" cy="1754326"/>
          </a:xfrm>
          <a:prstGeom prst="rect">
            <a:avLst/>
          </a:prstGeom>
          <a:solidFill>
            <a:schemeClr val="accent5">
              <a:lumMod val="20000"/>
              <a:lumOff val="80000"/>
            </a:schemeClr>
          </a:solidFill>
          <a:ln>
            <a:solidFill>
              <a:schemeClr val="tx1"/>
            </a:solidFill>
          </a:ln>
        </p:spPr>
        <p:txBody>
          <a:bodyPr wrap="square" rtlCol="0">
            <a:spAutoFit/>
          </a:bodyPr>
          <a:lstStyle/>
          <a:p>
            <a:r>
              <a:rPr lang="ja-JP" altLang="en-US">
                <a:latin typeface="Hiragino Kaku Gothic ProN W3" panose="020B0300000000000000" pitchFamily="34" charset="-128"/>
                <a:ea typeface="Hiragino Kaku Gothic ProN W3" panose="020B0300000000000000" pitchFamily="34" charset="-128"/>
              </a:rPr>
              <a:t>現実の確率</a:t>
            </a:r>
            <a:r>
              <a:rPr lang="en-US" altLang="ja-JP" dirty="0">
                <a:latin typeface="Hiragino Kaku Gothic ProN W3" panose="020B0300000000000000" pitchFamily="34" charset="-128"/>
                <a:ea typeface="Hiragino Kaku Gothic ProN W3" panose="020B0300000000000000" pitchFamily="34" charset="-128"/>
              </a:rPr>
              <a:t>7.3</a:t>
            </a:r>
            <a:r>
              <a:rPr lang="ja-JP" altLang="en-US">
                <a:latin typeface="Hiragino Kaku Gothic ProN W3" panose="020B0300000000000000" pitchFamily="34" charset="-128"/>
                <a:ea typeface="Hiragino Kaku Gothic ProN W3" panose="020B0300000000000000" pitchFamily="34" charset="-128"/>
              </a:rPr>
              <a:t>％を価値観として採用すれば、</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1.5%</a:t>
            </a:r>
            <a:r>
              <a:rPr lang="ja-JP" altLang="en-US">
                <a:latin typeface="Hiragino Kaku Gothic ProN W3" panose="020B0300000000000000" pitchFamily="34" charset="-128"/>
                <a:ea typeface="Hiragino Kaku Gothic ProN W3" panose="020B0300000000000000" pitchFamily="34" charset="-128"/>
              </a:rPr>
              <a:t>の純便益がある</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年間</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検査は</a:t>
            </a:r>
            <a:r>
              <a:rPr lang="en-US" altLang="ja-JP" dirty="0">
                <a:latin typeface="Hiragino Kaku Gothic ProN W3" panose="020B0300000000000000" pitchFamily="34" charset="-128"/>
                <a:ea typeface="Hiragino Kaku Gothic ProN W3" panose="020B0300000000000000" pitchFamily="34" charset="-128"/>
              </a:rPr>
              <a:t>25,000</a:t>
            </a:r>
            <a:r>
              <a:rPr lang="ja-JP" altLang="en-US">
                <a:latin typeface="Hiragino Kaku Gothic ProN W3" panose="020B0300000000000000" pitchFamily="34" charset="-128"/>
                <a:ea typeface="Hiragino Kaku Gothic ProN W3" panose="020B0300000000000000" pitchFamily="34" charset="-128"/>
              </a:rPr>
              <a:t>件</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1</a:t>
            </a:r>
            <a:r>
              <a:rPr lang="ja-JP" altLang="en-US">
                <a:latin typeface="Hiragino Kaku Gothic ProN W3" panose="020B0300000000000000" pitchFamily="34" charset="-128"/>
                <a:ea typeface="Hiragino Kaku Gothic ProN W3" panose="020B0300000000000000" pitchFamily="34" charset="-128"/>
              </a:rPr>
              <a:t>件あたりの費用は</a:t>
            </a:r>
            <a:r>
              <a:rPr lang="en-US" altLang="ja-JP" dirty="0">
                <a:latin typeface="Hiragino Kaku Gothic ProN W3" panose="020B0300000000000000" pitchFamily="34" charset="-128"/>
                <a:ea typeface="Hiragino Kaku Gothic ProN W3" panose="020B0300000000000000" pitchFamily="34" charset="-128"/>
              </a:rPr>
              <a:t>56</a:t>
            </a:r>
            <a:r>
              <a:rPr lang="ja-JP" altLang="en-US">
                <a:latin typeface="Hiragino Kaku Gothic ProN W3" panose="020B0300000000000000" pitchFamily="34" charset="-128"/>
                <a:ea typeface="Hiragino Kaku Gothic ProN W3" panose="020B0300000000000000" pitchFamily="34" charset="-128"/>
              </a:rPr>
              <a:t>万円</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年間</a:t>
            </a:r>
            <a:r>
              <a:rPr lang="en-US" altLang="ja-JP" dirty="0">
                <a:latin typeface="Hiragino Kaku Gothic ProN W3" panose="020B0300000000000000" pitchFamily="34" charset="-128"/>
                <a:ea typeface="Hiragino Kaku Gothic ProN W3" panose="020B0300000000000000" pitchFamily="34" charset="-128"/>
              </a:rPr>
              <a:t>27</a:t>
            </a:r>
            <a:r>
              <a:rPr lang="ja-JP" altLang="en-US">
                <a:latin typeface="Hiragino Kaku Gothic ProN W3" panose="020B0300000000000000" pitchFamily="34" charset="-128"/>
                <a:ea typeface="Hiragino Kaku Gothic ProN W3" panose="020B0300000000000000" pitchFamily="34" charset="-128"/>
              </a:rPr>
              <a:t>億円の医療費削減に相当</a:t>
            </a:r>
          </a:p>
        </p:txBody>
      </p:sp>
    </p:spTree>
    <p:extLst>
      <p:ext uri="{BB962C8B-B14F-4D97-AF65-F5344CB8AC3E}">
        <p14:creationId xmlns:p14="http://schemas.microsoft.com/office/powerpoint/2010/main" val="3558117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4B8730-AC03-FC11-E2B1-20758F422E6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08F5486-FC6E-71DE-D0F5-A27BE202DD50}"/>
              </a:ext>
            </a:extLst>
          </p:cNvPr>
          <p:cNvSpPr txBox="1"/>
          <p:nvPr/>
        </p:nvSpPr>
        <p:spPr>
          <a:xfrm>
            <a:off x="551384" y="105103"/>
            <a:ext cx="11031016" cy="954107"/>
          </a:xfrm>
          <a:prstGeom prst="rect">
            <a:avLst/>
          </a:prstGeom>
          <a:noFill/>
        </p:spPr>
        <p:txBody>
          <a:bodyPr wrap="square" rtlCol="0">
            <a:spAutoFit/>
          </a:bodyPr>
          <a:lstStyle/>
          <a:p>
            <a:pPr algn="ctr"/>
            <a:r>
              <a:rPr lang="en-US" altLang="ja-JP" sz="2800" b="1" dirty="0">
                <a:latin typeface="Hiragino Kaku Gothic ProN W6" panose="020B0300000000000000" pitchFamily="34" charset="-128"/>
                <a:ea typeface="Hiragino Kaku Gothic ProN W6" panose="020B0300000000000000" pitchFamily="34" charset="-128"/>
              </a:rPr>
              <a:t>Limitations</a:t>
            </a:r>
            <a:endParaRPr lang="en-AU" altLang="ja-JP" sz="2800" b="1" dirty="0">
              <a:latin typeface="Hiragino Kaku Gothic ProN W6" panose="020B0300000000000000" pitchFamily="34" charset="-128"/>
              <a:ea typeface="Hiragino Kaku Gothic ProN W6" panose="020B0300000000000000" pitchFamily="34" charset="-128"/>
            </a:endParaRPr>
          </a:p>
          <a:p>
            <a:pPr algn="ctr"/>
            <a:endParaRPr lang="ja-JP" altLang="en-US" sz="2800" b="1">
              <a:solidFill>
                <a:srgbClr val="000000"/>
              </a:solidFill>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1335DA99-24D8-E1FF-5313-484B8E6FC6D2}"/>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2BD95C55-CBFC-0405-3261-8CA14DF00B87}"/>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21</a:t>
            </a:fld>
            <a:endParaRPr lang="ja-JP" altLang="en-US"/>
          </a:p>
        </p:txBody>
      </p:sp>
      <p:sp>
        <p:nvSpPr>
          <p:cNvPr id="19" name="テキスト ボックス 18">
            <a:extLst>
              <a:ext uri="{FF2B5EF4-FFF2-40B4-BE49-F238E27FC236}">
                <a16:creationId xmlns:a16="http://schemas.microsoft.com/office/drawing/2014/main" id="{1546462C-36B5-17E4-7103-8D887BA8273B}"/>
              </a:ext>
            </a:extLst>
          </p:cNvPr>
          <p:cNvSpPr txBox="1"/>
          <p:nvPr/>
        </p:nvSpPr>
        <p:spPr>
          <a:xfrm>
            <a:off x="36871" y="707135"/>
            <a:ext cx="12381271" cy="6186309"/>
          </a:xfrm>
          <a:prstGeom prst="rect">
            <a:avLst/>
          </a:prstGeom>
          <a:noFill/>
        </p:spPr>
        <p:txBody>
          <a:bodyPr wrap="square" rtlCol="0">
            <a:spAutoFit/>
          </a:bodyPr>
          <a:lstStyle/>
          <a:p>
            <a:r>
              <a:rPr lang="en-US" altLang="ja-JP" b="1" u="sng" dirty="0">
                <a:latin typeface="Hiragino Kaku Gothic ProN W3" panose="020B0300000000000000" pitchFamily="34" charset="-128"/>
                <a:ea typeface="Hiragino Kaku Gothic ProN W3" panose="020B0300000000000000" pitchFamily="34" charset="-128"/>
              </a:rPr>
              <a:t>1. </a:t>
            </a:r>
            <a:r>
              <a:rPr lang="ja-JP" altLang="en-US" b="1" u="sng">
                <a:latin typeface="Hiragino Kaku Gothic ProN W3" panose="020B0300000000000000" pitchFamily="34" charset="-128"/>
                <a:ea typeface="Hiragino Kaku Gothic ProN W3" panose="020B0300000000000000" pitchFamily="34" charset="-128"/>
              </a:rPr>
              <a:t>解析対象集団の選択による制約</a:t>
            </a:r>
          </a:p>
          <a:p>
            <a:r>
              <a:rPr lang="ja-JP" altLang="en-US">
                <a:latin typeface="Hiragino Kaku Gothic ProN W3" panose="020B0300000000000000" pitchFamily="34" charset="-128"/>
                <a:ea typeface="Hiragino Kaku Gothic ProN W3" panose="020B0300000000000000" pitchFamily="34" charset="-128"/>
              </a:rPr>
              <a:t>本研究は</a:t>
            </a:r>
            <a:r>
              <a:rPr lang="en-AU" altLang="ja-JP" dirty="0">
                <a:highlight>
                  <a:srgbClr val="FFFF00"/>
                </a:highlight>
                <a:latin typeface="Hiragino Kaku Gothic ProN W3" panose="020B0300000000000000" pitchFamily="34" charset="-128"/>
                <a:ea typeface="Hiragino Kaku Gothic ProN W3" panose="020B0300000000000000" pitchFamily="34" charset="-128"/>
              </a:rPr>
              <a:t>CGP</a:t>
            </a:r>
            <a:r>
              <a:rPr lang="ja-JP" altLang="en-US">
                <a:highlight>
                  <a:srgbClr val="FFFF00"/>
                </a:highlight>
                <a:latin typeface="Hiragino Kaku Gothic ProN W3" panose="020B0300000000000000" pitchFamily="34" charset="-128"/>
                <a:ea typeface="Hiragino Kaku Gothic ProN W3" panose="020B0300000000000000" pitchFamily="34" charset="-128"/>
              </a:rPr>
              <a:t>検査を受けた患者のみから構成されるデータベース</a:t>
            </a:r>
            <a:r>
              <a:rPr lang="ja-JP" altLang="en-US">
                <a:latin typeface="Hiragino Kaku Gothic ProN W3" panose="020B0300000000000000" pitchFamily="34" charset="-128"/>
                <a:ea typeface="Hiragino Kaku Gothic ProN W3" panose="020B0300000000000000" pitchFamily="34" charset="-128"/>
              </a:rPr>
              <a:t>を用いている。</a:t>
            </a:r>
            <a:endParaRPr lang="en-US" altLang="ja-JP" dirty="0">
              <a:latin typeface="Hiragino Kaku Gothic ProN W3" panose="020B0300000000000000" pitchFamily="34" charset="-128"/>
              <a:ea typeface="Hiragino Kaku Gothic ProN W3" panose="020B0300000000000000" pitchFamily="34" charset="-128"/>
            </a:endParaRPr>
          </a:p>
          <a:p>
            <a:r>
              <a:rPr lang="en-AU" altLang="ja-JP" dirty="0">
                <a:latin typeface="Hiragino Kaku Gothic ProN W3" panose="020B0300000000000000" pitchFamily="34" charset="-128"/>
                <a:ea typeface="Hiragino Kaku Gothic ProN W3" panose="020B0300000000000000" pitchFamily="34" charset="-128"/>
              </a:rPr>
              <a:t>Left truncation</a:t>
            </a:r>
            <a:r>
              <a:rPr lang="ja-JP" altLang="en-US">
                <a:latin typeface="Hiragino Kaku Gothic ProN W3" panose="020B0300000000000000" pitchFamily="34" charset="-128"/>
                <a:ea typeface="Hiragino Kaku Gothic ProN W3" panose="020B0300000000000000" pitchFamily="34" charset="-128"/>
              </a:rPr>
              <a:t>のため診断日からの生存期間を評価することはできず、</a:t>
            </a:r>
            <a:r>
              <a:rPr lang="en-AU" altLang="ja-JP" dirty="0">
                <a:latin typeface="Hiragino Kaku Gothic ProN W3" panose="020B0300000000000000" pitchFamily="34" charset="-128"/>
                <a:ea typeface="Hiragino Kaku Gothic ProN W3" panose="020B0300000000000000" pitchFamily="34" charset="-128"/>
              </a:rPr>
              <a:t> CGP</a:t>
            </a:r>
            <a:r>
              <a:rPr lang="ja-JP" altLang="en-US">
                <a:latin typeface="Hiragino Kaku Gothic ProN W3" panose="020B0300000000000000" pitchFamily="34" charset="-128"/>
                <a:ea typeface="Hiragino Kaku Gothic ProN W3" panose="020B0300000000000000" pitchFamily="34" charset="-128"/>
              </a:rPr>
              <a:t>検査後の生存期間を解析対象とした。</a:t>
            </a:r>
          </a:p>
          <a:p>
            <a:r>
              <a:rPr lang="ja-JP" altLang="en-US">
                <a:latin typeface="Hiragino Kaku Gothic ProN W3" panose="020B0300000000000000" pitchFamily="34" charset="-128"/>
                <a:ea typeface="Hiragino Kaku Gothic ProN W3" panose="020B0300000000000000" pitchFamily="34" charset="-128"/>
              </a:rPr>
              <a:t>構築したノモグラム・</a:t>
            </a:r>
            <a:r>
              <a:rPr lang="en-AU" altLang="ja-JP" dirty="0">
                <a:latin typeface="Hiragino Kaku Gothic ProN W3" panose="020B0300000000000000" pitchFamily="34" charset="-128"/>
                <a:ea typeface="Hiragino Kaku Gothic ProN W3" panose="020B0300000000000000" pitchFamily="34" charset="-128"/>
              </a:rPr>
              <a:t>DCA</a:t>
            </a:r>
            <a:r>
              <a:rPr lang="ja-JP" altLang="en-US">
                <a:latin typeface="Hiragino Kaku Gothic ProN W3" panose="020B0300000000000000" pitchFamily="34" charset="-128"/>
                <a:ea typeface="Hiragino Kaku Gothic ProN W3" panose="020B0300000000000000" pitchFamily="34" charset="-128"/>
              </a:rPr>
              <a:t>の臨床的有用性評価は、</a:t>
            </a:r>
            <a:r>
              <a:rPr lang="ja-JP" altLang="en-US">
                <a:highlight>
                  <a:srgbClr val="FFFF00"/>
                </a:highlight>
                <a:latin typeface="Hiragino Kaku Gothic ProN W3" panose="020B0300000000000000" pitchFamily="34" charset="-128"/>
                <a:ea typeface="Hiragino Kaku Gothic ProN W3" panose="020B0300000000000000" pitchFamily="34" charset="-128"/>
              </a:rPr>
              <a:t>一般的ながん患者集団にそのまま外挿できるかは不明</a:t>
            </a:r>
            <a:r>
              <a:rPr lang="ja-JP" altLang="en-US">
                <a:latin typeface="Hiragino Kaku Gothic ProN W3" panose="020B0300000000000000" pitchFamily="34" charset="-128"/>
                <a:ea typeface="Hiragino Kaku Gothic ProN W3" panose="020B0300000000000000" pitchFamily="34" charset="-128"/>
              </a:rPr>
              <a:t>である。</a:t>
            </a:r>
          </a:p>
          <a:p>
            <a:endParaRPr lang="ja-JP" altLang="en-US">
              <a:latin typeface="Hiragino Kaku Gothic ProN W3" panose="020B0300000000000000" pitchFamily="34" charset="-128"/>
              <a:ea typeface="Hiragino Kaku Gothic ProN W3" panose="020B0300000000000000" pitchFamily="34" charset="-128"/>
            </a:endParaRPr>
          </a:p>
          <a:p>
            <a:r>
              <a:rPr lang="en-US" altLang="ja-JP" b="1" u="sng" dirty="0">
                <a:latin typeface="Hiragino Kaku Gothic ProN W3" panose="020B0300000000000000" pitchFamily="34" charset="-128"/>
                <a:ea typeface="Hiragino Kaku Gothic ProN W3" panose="020B0300000000000000" pitchFamily="34" charset="-128"/>
              </a:rPr>
              <a:t>2. </a:t>
            </a:r>
            <a:r>
              <a:rPr lang="ja-JP" altLang="en-US" b="1" u="sng">
                <a:latin typeface="Hiragino Kaku Gothic ProN W3" panose="020B0300000000000000" pitchFamily="34" charset="-128"/>
                <a:ea typeface="Hiragino Kaku Gothic ProN W3" panose="020B0300000000000000" pitchFamily="34" charset="-128"/>
              </a:rPr>
              <a:t>ロジスティック回帰モデルの限界</a:t>
            </a:r>
          </a:p>
          <a:p>
            <a:r>
              <a:rPr lang="ja-JP" altLang="en-US">
                <a:latin typeface="Hiragino Kaku Gothic ProN W3" panose="020B0300000000000000" pitchFamily="34" charset="-128"/>
                <a:ea typeface="Hiragino Kaku Gothic ProN W3" panose="020B0300000000000000" pitchFamily="34" charset="-128"/>
              </a:rPr>
              <a:t>傾向スコアの算出やノモグラムの作成においてロジスティック回帰モデルを用いている。</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因子間の複雑な相互作用や、各因子の非線形性が十分にモデル化されていない可能性がある。</a:t>
            </a:r>
          </a:p>
          <a:p>
            <a:r>
              <a:rPr lang="ja-JP" altLang="en-US">
                <a:latin typeface="Hiragino Kaku Gothic ProN W3" panose="020B0300000000000000" pitchFamily="34" charset="-128"/>
                <a:ea typeface="Hiragino Kaku Gothic ProN W3" panose="020B0300000000000000" pitchFamily="34" charset="-128"/>
              </a:rPr>
              <a:t>より高次元の複雑な関係性を反映するためには、機械学習モデルの適用も検討される。</a:t>
            </a:r>
            <a:endParaRPr lang="en-US" altLang="ja-JP" dirty="0">
              <a:latin typeface="Hiragino Kaku Gothic ProN W3" panose="020B0300000000000000" pitchFamily="34" charset="-128"/>
              <a:ea typeface="Hiragino Kaku Gothic ProN W3" panose="020B0300000000000000" pitchFamily="34" charset="-128"/>
            </a:endParaRPr>
          </a:p>
          <a:p>
            <a:endParaRPr lang="ja-JP" altLang="en-US">
              <a:latin typeface="Hiragino Kaku Gothic ProN W3" panose="020B0300000000000000" pitchFamily="34" charset="-128"/>
              <a:ea typeface="Hiragino Kaku Gothic ProN W3" panose="020B0300000000000000" pitchFamily="34" charset="-128"/>
            </a:endParaRPr>
          </a:p>
          <a:p>
            <a:r>
              <a:rPr lang="en-US" altLang="ja-JP" b="1" u="sng" dirty="0">
                <a:latin typeface="Hiragino Kaku Gothic ProN W3" panose="020B0300000000000000" pitchFamily="34" charset="-128"/>
                <a:ea typeface="Hiragino Kaku Gothic ProN W3" panose="020B0300000000000000" pitchFamily="34" charset="-128"/>
              </a:rPr>
              <a:t>3. </a:t>
            </a:r>
            <a:r>
              <a:rPr lang="ja-JP" altLang="en-US" b="1" u="sng">
                <a:latin typeface="Hiragino Kaku Gothic ProN W3" panose="020B0300000000000000" pitchFamily="34" charset="-128"/>
                <a:ea typeface="Hiragino Kaku Gothic ProN W3" panose="020B0300000000000000" pitchFamily="34" charset="-128"/>
              </a:rPr>
              <a:t>利用可能な臨床情報の限界</a:t>
            </a:r>
          </a:p>
          <a:p>
            <a:r>
              <a:rPr lang="ja-JP" altLang="en-US">
                <a:latin typeface="Hiragino Kaku Gothic ProN W3" panose="020B0300000000000000" pitchFamily="34" charset="-128"/>
                <a:ea typeface="Hiragino Kaku Gothic ProN W3" panose="020B0300000000000000" pitchFamily="34" charset="-128"/>
              </a:rPr>
              <a:t>本研究で使用したデータベースには、血液検査結果や詳細な全身状態指標などの臨床情報が含まれていない。</a:t>
            </a:r>
          </a:p>
          <a:p>
            <a:r>
              <a:rPr lang="ja-JP" altLang="en-US">
                <a:highlight>
                  <a:srgbClr val="FFFF00"/>
                </a:highlight>
                <a:latin typeface="Hiragino Kaku Gothic ProN W3" panose="020B0300000000000000" pitchFamily="34" charset="-128"/>
                <a:ea typeface="Hiragino Kaku Gothic ProN W3" panose="020B0300000000000000" pitchFamily="34" charset="-128"/>
              </a:rPr>
              <a:t>調整できていない未知の交絡因子が、予後や治療選択に影響を与えている可能性</a:t>
            </a:r>
            <a:r>
              <a:rPr lang="ja-JP" altLang="en-US">
                <a:latin typeface="Hiragino Kaku Gothic ProN W3" panose="020B0300000000000000" pitchFamily="34" charset="-128"/>
                <a:ea typeface="Hiragino Kaku Gothic ProN W3" panose="020B0300000000000000" pitchFamily="34" charset="-128"/>
              </a:rPr>
              <a:t>を否定できない。</a:t>
            </a:r>
          </a:p>
          <a:p>
            <a:endParaRPr lang="ja-JP" altLang="en-US">
              <a:latin typeface="Hiragino Kaku Gothic ProN W3" panose="020B0300000000000000" pitchFamily="34" charset="-128"/>
              <a:ea typeface="Hiragino Kaku Gothic ProN W3" panose="020B0300000000000000" pitchFamily="34" charset="-128"/>
            </a:endParaRPr>
          </a:p>
          <a:p>
            <a:r>
              <a:rPr lang="en-US" altLang="ja-JP" b="1" u="sng" dirty="0">
                <a:latin typeface="Hiragino Kaku Gothic ProN W3" panose="020B0300000000000000" pitchFamily="34" charset="-128"/>
                <a:ea typeface="Hiragino Kaku Gothic ProN W3" panose="020B0300000000000000" pitchFamily="34" charset="-128"/>
              </a:rPr>
              <a:t>4. </a:t>
            </a:r>
            <a:r>
              <a:rPr lang="ja-JP" altLang="en-US" b="1" u="sng">
                <a:latin typeface="Hiragino Kaku Gothic ProN W3" panose="020B0300000000000000" pitchFamily="34" charset="-128"/>
                <a:ea typeface="Hiragino Kaku Gothic ProN W3" panose="020B0300000000000000" pitchFamily="34" charset="-128"/>
              </a:rPr>
              <a:t>医療費データの時点による制約</a:t>
            </a:r>
          </a:p>
          <a:p>
            <a:r>
              <a:rPr lang="ja-JP" altLang="en-US">
                <a:latin typeface="Hiragino Kaku Gothic ProN W3" panose="020B0300000000000000" pitchFamily="34" charset="-128"/>
                <a:ea typeface="Hiragino Kaku Gothic ProN W3" panose="020B0300000000000000" pitchFamily="34" charset="-128"/>
              </a:rPr>
              <a:t>本研究で用いた医療費情報は 過去の診療実績に基づくものであり、現在の標準治療体系を必ずしも反映していない。</a:t>
            </a:r>
          </a:p>
          <a:p>
            <a:r>
              <a:rPr lang="ja-JP" altLang="en-US">
                <a:latin typeface="Hiragino Kaku Gothic ProN W3" panose="020B0300000000000000" pitchFamily="34" charset="-128"/>
                <a:ea typeface="Hiragino Kaku Gothic ProN W3" panose="020B0300000000000000" pitchFamily="34" charset="-128"/>
              </a:rPr>
              <a:t>現在の標準治療と</a:t>
            </a:r>
            <a:r>
              <a:rPr lang="en-AU"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検査に基づく推奨治療とを比較した際の真の増分費用効果を正確に推定することは困難である。</a:t>
            </a:r>
          </a:p>
          <a:p>
            <a:endParaRPr lang="ja-JP" altLang="en-US">
              <a:latin typeface="Hiragino Kaku Gothic ProN W3" panose="020B0300000000000000" pitchFamily="34" charset="-128"/>
              <a:ea typeface="Hiragino Kaku Gothic ProN W3" panose="020B0300000000000000" pitchFamily="34" charset="-128"/>
            </a:endParaRPr>
          </a:p>
          <a:p>
            <a:r>
              <a:rPr lang="en-US" altLang="ja-JP" b="1" u="sng" dirty="0">
                <a:latin typeface="Hiragino Kaku Gothic ProN W3" panose="020B0300000000000000" pitchFamily="34" charset="-128"/>
                <a:ea typeface="Hiragino Kaku Gothic ProN W3" panose="020B0300000000000000" pitchFamily="34" charset="-128"/>
              </a:rPr>
              <a:t>5. </a:t>
            </a:r>
            <a:r>
              <a:rPr lang="en-AU" altLang="ja-JP" b="1" u="sng" dirty="0">
                <a:latin typeface="Hiragino Kaku Gothic ProN W3" panose="020B0300000000000000" pitchFamily="34" charset="-128"/>
                <a:ea typeface="Hiragino Kaku Gothic ProN W3" panose="020B0300000000000000" pitchFamily="34" charset="-128"/>
              </a:rPr>
              <a:t>ICER </a:t>
            </a:r>
            <a:r>
              <a:rPr lang="ja-JP" altLang="en-US" b="1" u="sng">
                <a:latin typeface="Hiragino Kaku Gothic ProN W3" panose="020B0300000000000000" pitchFamily="34" charset="-128"/>
                <a:ea typeface="Hiragino Kaku Gothic ProN W3" panose="020B0300000000000000" pitchFamily="34" charset="-128"/>
              </a:rPr>
              <a:t>の解釈に関する課題</a:t>
            </a:r>
          </a:p>
          <a:p>
            <a:r>
              <a:rPr lang="ja-JP" altLang="en-US">
                <a:highlight>
                  <a:srgbClr val="FFFF00"/>
                </a:highlight>
                <a:latin typeface="Hiragino Kaku Gothic ProN W3" panose="020B0300000000000000" pitchFamily="34" charset="-128"/>
                <a:ea typeface="Hiragino Kaku Gothic ProN W3" panose="020B0300000000000000" pitchFamily="34" charset="-128"/>
              </a:rPr>
              <a:t>進行期がん患者を対象とした </a:t>
            </a:r>
            <a:r>
              <a:rPr lang="en-AU" altLang="ja-JP" dirty="0">
                <a:highlight>
                  <a:srgbClr val="FFFF00"/>
                </a:highlight>
                <a:latin typeface="Hiragino Kaku Gothic ProN W3" panose="020B0300000000000000" pitchFamily="34" charset="-128"/>
                <a:ea typeface="Hiragino Kaku Gothic ProN W3" panose="020B0300000000000000" pitchFamily="34" charset="-128"/>
              </a:rPr>
              <a:t>ICER </a:t>
            </a:r>
            <a:r>
              <a:rPr lang="ja-JP" altLang="en-US">
                <a:highlight>
                  <a:srgbClr val="FFFF00"/>
                </a:highlight>
                <a:latin typeface="Hiragino Kaku Gothic ProN W3" panose="020B0300000000000000" pitchFamily="34" charset="-128"/>
                <a:ea typeface="Hiragino Kaku Gothic ProN W3" panose="020B0300000000000000" pitchFamily="34" charset="-128"/>
              </a:rPr>
              <a:t>の明確な許容基準は確立されていない</a:t>
            </a:r>
            <a:r>
              <a:rPr lang="ja-JP" altLang="en-US">
                <a:latin typeface="Hiragino Kaku Gothic ProN W3" panose="020B0300000000000000" pitchFamily="34" charset="-128"/>
                <a:ea typeface="Hiragino Kaku Gothic ProN W3" panose="020B0300000000000000" pitchFamily="34" charset="-128"/>
              </a:rPr>
              <a:t>。</a:t>
            </a:r>
          </a:p>
          <a:p>
            <a:r>
              <a:rPr lang="ja-JP" altLang="en-US">
                <a:latin typeface="Hiragino Kaku Gothic ProN W3" panose="020B0300000000000000" pitchFamily="34" charset="-128"/>
                <a:ea typeface="Hiragino Kaku Gothic ProN W3" panose="020B0300000000000000" pitchFamily="34" charset="-128"/>
              </a:rPr>
              <a:t>一般に慢性疾患では </a:t>
            </a:r>
            <a:r>
              <a:rPr lang="en-US" altLang="ja-JP" dirty="0">
                <a:latin typeface="Hiragino Kaku Gothic ProN W3" panose="020B0300000000000000" pitchFamily="34" charset="-128"/>
                <a:ea typeface="Hiragino Kaku Gothic ProN W3" panose="020B0300000000000000" pitchFamily="34" charset="-128"/>
              </a:rPr>
              <a:t>500–1000</a:t>
            </a:r>
            <a:r>
              <a:rPr lang="ja-JP" altLang="en-US">
                <a:latin typeface="Hiragino Kaku Gothic ProN W3" panose="020B0300000000000000" pitchFamily="34" charset="-128"/>
                <a:ea typeface="Hiragino Kaku Gothic ProN W3" panose="020B0300000000000000" pitchFamily="34" charset="-128"/>
              </a:rPr>
              <a:t>万円</a:t>
            </a:r>
            <a:r>
              <a:rPr lang="en-US" altLang="ja-JP" dirty="0">
                <a:latin typeface="Hiragino Kaku Gothic ProN W3" panose="020B0300000000000000" pitchFamily="34" charset="-128"/>
                <a:ea typeface="Hiragino Kaku Gothic ProN W3" panose="020B0300000000000000" pitchFamily="34" charset="-128"/>
              </a:rPr>
              <a:t>/</a:t>
            </a:r>
            <a:r>
              <a:rPr lang="en-AU" altLang="ja-JP" dirty="0">
                <a:latin typeface="Hiragino Kaku Gothic ProN W3" panose="020B0300000000000000" pitchFamily="34" charset="-128"/>
                <a:ea typeface="Hiragino Kaku Gothic ProN W3" panose="020B0300000000000000" pitchFamily="34" charset="-128"/>
              </a:rPr>
              <a:t>QALY </a:t>
            </a:r>
            <a:r>
              <a:rPr lang="ja-JP" altLang="en-US">
                <a:latin typeface="Hiragino Kaku Gothic ProN W3" panose="020B0300000000000000" pitchFamily="34" charset="-128"/>
                <a:ea typeface="Hiragino Kaku Gothic ProN W3" panose="020B0300000000000000" pitchFamily="34" charset="-128"/>
              </a:rPr>
              <a:t>程度が目安とされている。</a:t>
            </a:r>
          </a:p>
          <a:p>
            <a:r>
              <a:rPr lang="ja-JP" altLang="en-US">
                <a:latin typeface="Hiragino Kaku Gothic ProN W3" panose="020B0300000000000000" pitchFamily="34" charset="-128"/>
                <a:ea typeface="Hiragino Kaku Gothic ProN W3" panose="020B0300000000000000" pitchFamily="34" charset="-128"/>
              </a:rPr>
              <a:t>本研究で推定された </a:t>
            </a:r>
            <a:r>
              <a:rPr lang="en-AU" altLang="ja-JP" dirty="0">
                <a:highlight>
                  <a:srgbClr val="FFFF00"/>
                </a:highlight>
                <a:latin typeface="Hiragino Kaku Gothic ProN W3" panose="020B0300000000000000" pitchFamily="34" charset="-128"/>
                <a:ea typeface="Hiragino Kaku Gothic ProN W3" panose="020B0300000000000000" pitchFamily="34" charset="-128"/>
              </a:rPr>
              <a:t>ICER 6710</a:t>
            </a:r>
            <a:r>
              <a:rPr lang="ja-JP" altLang="en-US">
                <a:highlight>
                  <a:srgbClr val="FFFF00"/>
                </a:highlight>
                <a:latin typeface="Hiragino Kaku Gothic ProN W3" panose="020B0300000000000000" pitchFamily="34" charset="-128"/>
                <a:ea typeface="Hiragino Kaku Gothic ProN W3" panose="020B0300000000000000" pitchFamily="34" charset="-128"/>
              </a:rPr>
              <a:t>万円</a:t>
            </a:r>
            <a:r>
              <a:rPr lang="en-US" altLang="ja-JP" dirty="0">
                <a:highlight>
                  <a:srgbClr val="FFFF00"/>
                </a:highlight>
                <a:latin typeface="Hiragino Kaku Gothic ProN W3" panose="020B0300000000000000" pitchFamily="34" charset="-128"/>
                <a:ea typeface="Hiragino Kaku Gothic ProN W3" panose="020B0300000000000000" pitchFamily="34" charset="-128"/>
              </a:rPr>
              <a:t>/</a:t>
            </a:r>
            <a:r>
              <a:rPr lang="en-AU" altLang="ja-JP" dirty="0">
                <a:highlight>
                  <a:srgbClr val="FFFF00"/>
                </a:highlight>
                <a:latin typeface="Hiragino Kaku Gothic ProN W3" panose="020B0300000000000000" pitchFamily="34" charset="-128"/>
                <a:ea typeface="Hiragino Kaku Gothic ProN W3" panose="020B0300000000000000" pitchFamily="34" charset="-128"/>
              </a:rPr>
              <a:t>LY </a:t>
            </a:r>
            <a:r>
              <a:rPr lang="ja-JP" altLang="en-US">
                <a:highlight>
                  <a:srgbClr val="FFFF00"/>
                </a:highlight>
                <a:latin typeface="Hiragino Kaku Gothic ProN W3" panose="020B0300000000000000" pitchFamily="34" charset="-128"/>
                <a:ea typeface="Hiragino Kaku Gothic ProN W3" panose="020B0300000000000000" pitchFamily="34" charset="-128"/>
              </a:rPr>
              <a:t>が社会的に許容可能か</a:t>
            </a:r>
            <a:r>
              <a:rPr lang="ja-JP" altLang="en-US">
                <a:latin typeface="Hiragino Kaku Gothic ProN W3" panose="020B0300000000000000" pitchFamily="34" charset="-128"/>
                <a:ea typeface="Hiragino Kaku Gothic ProN W3" panose="020B0300000000000000" pitchFamily="34" charset="-128"/>
              </a:rPr>
              <a:t>は、今後の議論と合意形成が必要である。</a:t>
            </a:r>
          </a:p>
        </p:txBody>
      </p:sp>
    </p:spTree>
    <p:extLst>
      <p:ext uri="{BB962C8B-B14F-4D97-AF65-F5344CB8AC3E}">
        <p14:creationId xmlns:p14="http://schemas.microsoft.com/office/powerpoint/2010/main" val="2262636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984174-1685-17A7-B660-0E27020F6E9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F4A957C-0156-8CE8-9B61-D7054A1035C8}"/>
              </a:ext>
            </a:extLst>
          </p:cNvPr>
          <p:cNvSpPr txBox="1"/>
          <p:nvPr/>
        </p:nvSpPr>
        <p:spPr>
          <a:xfrm>
            <a:off x="1534509" y="105103"/>
            <a:ext cx="9122980" cy="523220"/>
          </a:xfrm>
          <a:prstGeom prst="rect">
            <a:avLst/>
          </a:prstGeom>
          <a:noFill/>
        </p:spPr>
        <p:txBody>
          <a:bodyPr wrap="square" rtlCol="0">
            <a:spAutoFit/>
          </a:bodyPr>
          <a:lstStyle/>
          <a:p>
            <a:pPr algn="ctr"/>
            <a:r>
              <a:rPr lang="ja-JP" altLang="en-US" sz="2800" b="1">
                <a:latin typeface="Hiragino Kaku Gothic ProN W3" panose="020B0300000000000000" pitchFamily="34" charset="-128"/>
                <a:ea typeface="Hiragino Kaku Gothic ProN W3" panose="020B0300000000000000" pitchFamily="34" charset="-128"/>
              </a:rPr>
              <a:t>結語</a:t>
            </a:r>
            <a:endParaRPr lang="en-AU" altLang="ja-JP" sz="2800" b="1" dirty="0">
              <a:latin typeface="Hiragino Kaku Gothic ProN W3" panose="020B0300000000000000" pitchFamily="34" charset="-128"/>
              <a:ea typeface="Hiragino Kaku Gothic ProN W3" panose="020B0300000000000000" pitchFamily="34" charset="-128"/>
            </a:endParaRPr>
          </a:p>
        </p:txBody>
      </p:sp>
      <p:cxnSp>
        <p:nvCxnSpPr>
          <p:cNvPr id="6" name="Straight Connector 5">
            <a:extLst>
              <a:ext uri="{FF2B5EF4-FFF2-40B4-BE49-F238E27FC236}">
                <a16:creationId xmlns:a16="http://schemas.microsoft.com/office/drawing/2014/main" id="{90E9F37A-048A-4930-EF96-9389F0B1F84D}"/>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 name="テキスト ボックス 2">
            <a:extLst>
              <a:ext uri="{FF2B5EF4-FFF2-40B4-BE49-F238E27FC236}">
                <a16:creationId xmlns:a16="http://schemas.microsoft.com/office/drawing/2014/main" id="{7B119C0F-B01D-19ED-FDBD-ECD43BF34470}"/>
              </a:ext>
            </a:extLst>
          </p:cNvPr>
          <p:cNvSpPr txBox="1"/>
          <p:nvPr/>
        </p:nvSpPr>
        <p:spPr>
          <a:xfrm>
            <a:off x="190077" y="1253075"/>
            <a:ext cx="12151083" cy="4893647"/>
          </a:xfrm>
          <a:prstGeom prst="rect">
            <a:avLst/>
          </a:prstGeom>
          <a:noFill/>
        </p:spPr>
        <p:txBody>
          <a:bodyPr wrap="none" rtlCol="0">
            <a:spAutoFit/>
          </a:bodyPr>
          <a:lstStyle/>
          <a:p>
            <a:r>
              <a:rPr lang="ja-JP" altLang="en-US" sz="2400">
                <a:latin typeface="Hiragino Kaku Gothic ProN W3" panose="020B0300000000000000" pitchFamily="34" charset="-128"/>
                <a:ea typeface="Hiragino Kaku Gothic ProN W3" panose="020B0300000000000000" pitchFamily="34" charset="-128"/>
              </a:rPr>
              <a:t>・</a:t>
            </a:r>
            <a:r>
              <a:rPr lang="en-AU" altLang="ja-JP" sz="2400" dirty="0">
                <a:latin typeface="Hiragino Kaku Gothic ProN W3" panose="020B0300000000000000" pitchFamily="34" charset="-128"/>
                <a:ea typeface="Hiragino Kaku Gothic ProN W3" panose="020B0300000000000000" pitchFamily="34" charset="-128"/>
              </a:rPr>
              <a:t>C-CAT </a:t>
            </a:r>
            <a:r>
              <a:rPr lang="ja-JP" altLang="en-US" sz="2400">
                <a:latin typeface="Hiragino Kaku Gothic ProN W3" panose="020B0300000000000000" pitchFamily="34" charset="-128"/>
                <a:ea typeface="Hiragino Kaku Gothic ProN W3" panose="020B0300000000000000" pitchFamily="34" charset="-128"/>
              </a:rPr>
              <a:t>のリアルワールドデータを用いて、</a:t>
            </a:r>
            <a:r>
              <a:rPr lang="en-US" altLang="ja-JP" sz="2400" dirty="0">
                <a:latin typeface="Hiragino Kaku Gothic ProN W3" panose="020B0300000000000000" pitchFamily="34" charset="-128"/>
                <a:ea typeface="Hiragino Kaku Gothic ProN W3" panose="020B0300000000000000" pitchFamily="34" charset="-128"/>
              </a:rPr>
              <a:t>CGP</a:t>
            </a:r>
            <a:r>
              <a:rPr lang="ja-JP" altLang="en-US" sz="2400">
                <a:latin typeface="Hiragino Kaku Gothic ProN W3" panose="020B0300000000000000" pitchFamily="34" charset="-128"/>
                <a:ea typeface="Hiragino Kaku Gothic ProN W3" panose="020B0300000000000000" pitchFamily="34" charset="-128"/>
              </a:rPr>
              <a:t>検査によるコストと</a:t>
            </a:r>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　ベネフィットの現状を概観しました。</a:t>
            </a:r>
          </a:p>
          <a:p>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a:t>
            </a:r>
            <a:r>
              <a:rPr lang="en-US" altLang="ja-JP" sz="2400" dirty="0">
                <a:latin typeface="Hiragino Kaku Gothic ProN W3" panose="020B0300000000000000" pitchFamily="34" charset="-128"/>
                <a:ea typeface="Hiragino Kaku Gothic ProN W3" panose="020B0300000000000000" pitchFamily="34" charset="-128"/>
              </a:rPr>
              <a:t>CGP</a:t>
            </a:r>
            <a:r>
              <a:rPr lang="ja-JP" altLang="en-US" sz="2400">
                <a:latin typeface="Hiragino Kaku Gothic ProN W3" panose="020B0300000000000000" pitchFamily="34" charset="-128"/>
                <a:ea typeface="Hiragino Kaku Gothic ProN W3" panose="020B0300000000000000" pitchFamily="34" charset="-128"/>
              </a:rPr>
              <a:t>検査で推奨された治療の</a:t>
            </a:r>
            <a:r>
              <a:rPr lang="en-US" altLang="ja-JP" sz="2400" dirty="0">
                <a:latin typeface="Hiragino Kaku Gothic ProN W3" panose="020B0300000000000000" pitchFamily="34" charset="-128"/>
                <a:ea typeface="Hiragino Kaku Gothic ProN W3" panose="020B0300000000000000" pitchFamily="34" charset="-128"/>
              </a:rPr>
              <a:t>ATT</a:t>
            </a:r>
            <a:r>
              <a:rPr lang="ja-JP" altLang="en-US" sz="2400">
                <a:latin typeface="Hiragino Kaku Gothic ProN W3" panose="020B0300000000000000" pitchFamily="34" charset="-128"/>
                <a:ea typeface="Hiragino Kaku Gothic ProN W3" panose="020B0300000000000000" pitchFamily="34" charset="-128"/>
              </a:rPr>
              <a:t>は約</a:t>
            </a:r>
            <a:r>
              <a:rPr lang="en-US" altLang="ja-JP" sz="2400" dirty="0">
                <a:latin typeface="Hiragino Kaku Gothic ProN W3" panose="020B0300000000000000" pitchFamily="34" charset="-128"/>
                <a:ea typeface="Hiragino Kaku Gothic ProN W3" panose="020B0300000000000000" pitchFamily="34" charset="-128"/>
              </a:rPr>
              <a:t>2</a:t>
            </a:r>
            <a:r>
              <a:rPr lang="ja-JP" altLang="en-US" sz="2400">
                <a:latin typeface="Hiragino Kaku Gothic ProN W3" panose="020B0300000000000000" pitchFamily="34" charset="-128"/>
                <a:ea typeface="Hiragino Kaku Gothic ProN W3" panose="020B0300000000000000" pitchFamily="34" charset="-128"/>
              </a:rPr>
              <a:t>ヶ月の生存期間延長効果と推定されました。</a:t>
            </a:r>
            <a:endParaRPr lang="en-US" altLang="ja-JP" sz="2400" dirty="0">
              <a:latin typeface="Hiragino Kaku Gothic ProN W3" panose="020B0300000000000000" pitchFamily="34" charset="-128"/>
              <a:ea typeface="Hiragino Kaku Gothic ProN W3" panose="020B0300000000000000" pitchFamily="34" charset="-128"/>
            </a:endParaRPr>
          </a:p>
          <a:p>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・実臨床における推奨治療実施率と費用構造を考慮した集団平均の便益評価では、</a:t>
            </a:r>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　</a:t>
            </a:r>
            <a:r>
              <a:rPr lang="en-US" altLang="ja-JP" sz="2400" dirty="0">
                <a:latin typeface="Hiragino Kaku Gothic ProN W3" panose="020B0300000000000000" pitchFamily="34" charset="-128"/>
                <a:ea typeface="Hiragino Kaku Gothic ProN W3" panose="020B0300000000000000" pitchFamily="34" charset="-128"/>
              </a:rPr>
              <a:t>1</a:t>
            </a:r>
            <a:r>
              <a:rPr lang="ja-JP" altLang="en-US" sz="2400">
                <a:latin typeface="Hiragino Kaku Gothic ProN W3" panose="020B0300000000000000" pitchFamily="34" charset="-128"/>
                <a:ea typeface="Hiragino Kaku Gothic ProN W3" panose="020B0300000000000000" pitchFamily="34" charset="-128"/>
              </a:rPr>
              <a:t>年の生存期間延長にかかる追加費用は</a:t>
            </a:r>
            <a:r>
              <a:rPr lang="en-US" altLang="ja-JP" sz="2400" dirty="0">
                <a:latin typeface="Hiragino Kaku Gothic ProN W3" panose="020B0300000000000000" pitchFamily="34" charset="-128"/>
                <a:ea typeface="Hiragino Kaku Gothic ProN W3" panose="020B0300000000000000" pitchFamily="34" charset="-128"/>
              </a:rPr>
              <a:t>4</a:t>
            </a:r>
            <a:r>
              <a:rPr lang="ja-JP" altLang="en-US" sz="2400">
                <a:latin typeface="Hiragino Kaku Gothic ProN W3" panose="020B0300000000000000" pitchFamily="34" charset="-128"/>
                <a:ea typeface="Hiragino Kaku Gothic ProN W3" panose="020B0300000000000000" pitchFamily="34" charset="-128"/>
              </a:rPr>
              <a:t>千万円</a:t>
            </a:r>
            <a:r>
              <a:rPr lang="en-US" altLang="ja-JP" sz="2400" dirty="0">
                <a:latin typeface="Hiragino Kaku Gothic ProN W3" panose="020B0300000000000000" pitchFamily="34" charset="-128"/>
                <a:ea typeface="Hiragino Kaku Gothic ProN W3" panose="020B0300000000000000" pitchFamily="34" charset="-128"/>
              </a:rPr>
              <a:t>〜2.3</a:t>
            </a:r>
            <a:r>
              <a:rPr lang="ja-JP" altLang="en-US" sz="2400">
                <a:latin typeface="Hiragino Kaku Gothic ProN W3" panose="020B0300000000000000" pitchFamily="34" charset="-128"/>
                <a:ea typeface="Hiragino Kaku Gothic ProN W3" panose="020B0300000000000000" pitchFamily="34" charset="-128"/>
              </a:rPr>
              <a:t>億円と推定されました。</a:t>
            </a:r>
          </a:p>
          <a:p>
            <a:endParaRPr lang="ja-JP" altLang="en-US" sz="240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・予測モデルに従って</a:t>
            </a:r>
            <a:r>
              <a:rPr lang="en-US" altLang="ja-JP" sz="2400" dirty="0">
                <a:latin typeface="Hiragino Kaku Gothic ProN W3" panose="020B0300000000000000" pitchFamily="34" charset="-128"/>
                <a:ea typeface="Hiragino Kaku Gothic ProN W3" panose="020B0300000000000000" pitchFamily="34" charset="-128"/>
              </a:rPr>
              <a:t>CGP</a:t>
            </a:r>
            <a:r>
              <a:rPr lang="ja-JP" altLang="en-US" sz="2400">
                <a:latin typeface="Hiragino Kaku Gothic ProN W3" panose="020B0300000000000000" pitchFamily="34" charset="-128"/>
                <a:ea typeface="Hiragino Kaku Gothic ProN W3" panose="020B0300000000000000" pitchFamily="34" charset="-128"/>
              </a:rPr>
              <a:t>検査を実施した場合、数％程度の純便益が得られると</a:t>
            </a:r>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latin typeface="Hiragino Kaku Gothic ProN W3" panose="020B0300000000000000" pitchFamily="34" charset="-128"/>
                <a:ea typeface="Hiragino Kaku Gothic ProN W3" panose="020B0300000000000000" pitchFamily="34" charset="-128"/>
              </a:rPr>
              <a:t>　推定されました。</a:t>
            </a:r>
            <a:endParaRPr lang="en-US" altLang="ja-JP" sz="2400" dirty="0">
              <a:latin typeface="Hiragino Kaku Gothic ProN W3" panose="020B0300000000000000" pitchFamily="34" charset="-128"/>
              <a:ea typeface="Hiragino Kaku Gothic ProN W3" panose="020B0300000000000000" pitchFamily="34" charset="-128"/>
            </a:endParaRPr>
          </a:p>
          <a:p>
            <a:endParaRPr lang="en-US" altLang="ja-JP" sz="2400" dirty="0">
              <a:latin typeface="Hiragino Kaku Gothic ProN W3" panose="020B0300000000000000" pitchFamily="34" charset="-128"/>
              <a:ea typeface="Hiragino Kaku Gothic ProN W3" panose="020B0300000000000000" pitchFamily="34" charset="-128"/>
            </a:endParaRPr>
          </a:p>
          <a:p>
            <a:r>
              <a:rPr lang="ja-JP" altLang="en-US" sz="2400">
                <a:highlight>
                  <a:srgbClr val="FFFF00"/>
                </a:highlight>
                <a:latin typeface="Hiragino Kaku Gothic ProN W3" panose="020B0300000000000000" pitchFamily="34" charset="-128"/>
                <a:ea typeface="Hiragino Kaku Gothic ProN W3" panose="020B0300000000000000" pitchFamily="34" charset="-128"/>
              </a:rPr>
              <a:t>・未計測の交絡因子に対する堅牢性の低い研究結果ですが、実臨床における</a:t>
            </a:r>
            <a:endParaRPr lang="en-US" altLang="ja-JP" sz="2400" dirty="0">
              <a:highlight>
                <a:srgbClr val="FFFF00"/>
              </a:highlight>
              <a:latin typeface="Hiragino Kaku Gothic ProN W3" panose="020B0300000000000000" pitchFamily="34" charset="-128"/>
              <a:ea typeface="Hiragino Kaku Gothic ProN W3" panose="020B0300000000000000" pitchFamily="34" charset="-128"/>
            </a:endParaRPr>
          </a:p>
          <a:p>
            <a:r>
              <a:rPr lang="ja-JP" altLang="en-US" sz="2400">
                <a:highlight>
                  <a:srgbClr val="FFFF00"/>
                </a:highlight>
                <a:latin typeface="Hiragino Kaku Gothic ProN W3" panose="020B0300000000000000" pitchFamily="34" charset="-128"/>
                <a:ea typeface="Hiragino Kaku Gothic ProN W3" panose="020B0300000000000000" pitchFamily="34" charset="-128"/>
              </a:rPr>
              <a:t>　</a:t>
            </a:r>
            <a:r>
              <a:rPr lang="en-US" altLang="ja-JP" sz="2400" dirty="0">
                <a:highlight>
                  <a:srgbClr val="FFFF00"/>
                </a:highlight>
                <a:latin typeface="Hiragino Kaku Gothic ProN W3" panose="020B0300000000000000" pitchFamily="34" charset="-128"/>
                <a:ea typeface="Hiragino Kaku Gothic ProN W3" panose="020B0300000000000000" pitchFamily="34" charset="-128"/>
              </a:rPr>
              <a:t>CGP</a:t>
            </a:r>
            <a:r>
              <a:rPr lang="ja-JP" altLang="en-US" sz="2400">
                <a:highlight>
                  <a:srgbClr val="FFFF00"/>
                </a:highlight>
                <a:latin typeface="Hiragino Kaku Gothic ProN W3" panose="020B0300000000000000" pitchFamily="34" charset="-128"/>
                <a:ea typeface="Hiragino Kaku Gothic ProN W3" panose="020B0300000000000000" pitchFamily="34" charset="-128"/>
              </a:rPr>
              <a:t>検査の有用性を高めることに繋がる結果が得られたと思います。</a:t>
            </a:r>
          </a:p>
        </p:txBody>
      </p:sp>
      <p:sp>
        <p:nvSpPr>
          <p:cNvPr id="2" name="スライド番号プレースホルダー 1">
            <a:extLst>
              <a:ext uri="{FF2B5EF4-FFF2-40B4-BE49-F238E27FC236}">
                <a16:creationId xmlns:a16="http://schemas.microsoft.com/office/drawing/2014/main" id="{00250DE6-FA1C-C515-97B8-A78A30360391}"/>
              </a:ext>
            </a:extLst>
          </p:cNvPr>
          <p:cNvSpPr>
            <a:spLocks noGrp="1"/>
          </p:cNvSpPr>
          <p:nvPr>
            <p:ph type="sldNum" sz="quarter" idx="12"/>
          </p:nvPr>
        </p:nvSpPr>
        <p:spPr/>
        <p:txBody>
          <a:bodyPr/>
          <a:lstStyle/>
          <a:p>
            <a:pPr>
              <a:defRPr/>
            </a:pPr>
            <a:fld id="{FDEF343D-FA7C-C84F-87CA-207C1B9641D7}" type="slidenum">
              <a:rPr lang="ja-JP" altLang="en-US" smtClean="0"/>
              <a:pPr>
                <a:defRPr/>
              </a:pPr>
              <a:t>22</a:t>
            </a:fld>
            <a:endParaRPr lang="ja-JP" altLang="en-US"/>
          </a:p>
        </p:txBody>
      </p:sp>
    </p:spTree>
    <p:extLst>
      <p:ext uri="{BB962C8B-B14F-4D97-AF65-F5344CB8AC3E}">
        <p14:creationId xmlns:p14="http://schemas.microsoft.com/office/powerpoint/2010/main" val="8540442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9ABA970-28F0-D963-39BC-C0C18CFA1A03}"/>
            </a:ext>
          </a:extLst>
        </p:cNvPr>
        <p:cNvGrpSpPr/>
        <p:nvPr/>
      </p:nvGrpSpPr>
      <p:grpSpPr>
        <a:xfrm>
          <a:off x="0" y="0"/>
          <a:ext cx="0" cy="0"/>
          <a:chOff x="0" y="0"/>
          <a:chExt cx="0" cy="0"/>
        </a:xfrm>
      </p:grpSpPr>
      <p:pic>
        <p:nvPicPr>
          <p:cNvPr id="17410" name="Picture 2" descr="Plot object">
            <a:extLst>
              <a:ext uri="{FF2B5EF4-FFF2-40B4-BE49-F238E27FC236}">
                <a16:creationId xmlns:a16="http://schemas.microsoft.com/office/drawing/2014/main" id="{EFCEAD07-2142-3276-A05E-2A40F4CDA9B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32" b="27924"/>
          <a:stretch>
            <a:fillRect/>
          </a:stretch>
        </p:blipFill>
        <p:spPr bwMode="auto">
          <a:xfrm>
            <a:off x="0" y="759123"/>
            <a:ext cx="6858000" cy="45978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B9DEEB7-BD64-3116-823F-950A9CA328C7}"/>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③</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CGP</a:t>
            </a:r>
            <a:r>
              <a:rPr lang="ja-JP" altLang="en-US" sz="2800" b="1">
                <a:latin typeface="Hiragino Kaku Gothic ProN W6" panose="020B0300000000000000" pitchFamily="34" charset="-128"/>
                <a:ea typeface="Hiragino Kaku Gothic ProN W6" panose="020B0300000000000000" pitchFamily="34" charset="-128"/>
              </a:rPr>
              <a:t>検査後の生存期間解析</a:t>
            </a:r>
          </a:p>
        </p:txBody>
      </p:sp>
      <p:cxnSp>
        <p:nvCxnSpPr>
          <p:cNvPr id="6" name="Straight Connector 5">
            <a:extLst>
              <a:ext uri="{FF2B5EF4-FFF2-40B4-BE49-F238E27FC236}">
                <a16:creationId xmlns:a16="http://schemas.microsoft.com/office/drawing/2014/main" id="{BB8F32E1-91DF-3540-52B9-6D389EE46DAC}"/>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97B8EB8D-6F00-AAB6-6995-B55C056E0A99}"/>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23</a:t>
            </a:fld>
            <a:endParaRPr lang="ja-JP" altLang="en-US"/>
          </a:p>
        </p:txBody>
      </p:sp>
      <p:pic>
        <p:nvPicPr>
          <p:cNvPr id="23" name="Picture 6" descr="Plot object">
            <a:extLst>
              <a:ext uri="{FF2B5EF4-FFF2-40B4-BE49-F238E27FC236}">
                <a16:creationId xmlns:a16="http://schemas.microsoft.com/office/drawing/2014/main" id="{6719175A-2F6B-8614-C0CD-1C741F259B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897" t="16927" r="20084" b="77790"/>
          <a:stretch>
            <a:fillRect/>
          </a:stretch>
        </p:blipFill>
        <p:spPr bwMode="auto">
          <a:xfrm>
            <a:off x="2032454" y="1136558"/>
            <a:ext cx="474455" cy="830291"/>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ボックス 23">
            <a:extLst>
              <a:ext uri="{FF2B5EF4-FFF2-40B4-BE49-F238E27FC236}">
                <a16:creationId xmlns:a16="http://schemas.microsoft.com/office/drawing/2014/main" id="{DA9BF420-8719-BA04-D7FF-4CED38DA062B}"/>
              </a:ext>
            </a:extLst>
          </p:cNvPr>
          <p:cNvSpPr txBox="1"/>
          <p:nvPr/>
        </p:nvSpPr>
        <p:spPr>
          <a:xfrm>
            <a:off x="2104844" y="5331124"/>
            <a:ext cx="3225563"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検査後の生存期間（月）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5" name="正方形/長方形 24">
            <a:extLst>
              <a:ext uri="{FF2B5EF4-FFF2-40B4-BE49-F238E27FC236}">
                <a16:creationId xmlns:a16="http://schemas.microsoft.com/office/drawing/2014/main" id="{58AC16F7-CFD5-A068-034E-0123F950C1AD}"/>
              </a:ext>
            </a:extLst>
          </p:cNvPr>
          <p:cNvSpPr/>
          <p:nvPr/>
        </p:nvSpPr>
        <p:spPr>
          <a:xfrm>
            <a:off x="5244860" y="1216325"/>
            <a:ext cx="785004" cy="819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7A9499B4-E37E-ABB3-94A3-7D26DF0ED601}"/>
              </a:ext>
            </a:extLst>
          </p:cNvPr>
          <p:cNvSpPr txBox="1"/>
          <p:nvPr/>
        </p:nvSpPr>
        <p:spPr>
          <a:xfrm>
            <a:off x="2444017" y="1128655"/>
            <a:ext cx="3585847" cy="671787"/>
          </a:xfrm>
          <a:prstGeom prst="rect">
            <a:avLst/>
          </a:prstGeom>
          <a:noFill/>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非推奨治療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16.7 (15.6-17.9)</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17.6 (17.1-18.4)</a:t>
            </a:r>
          </a:p>
        </p:txBody>
      </p:sp>
      <p:sp>
        <p:nvSpPr>
          <p:cNvPr id="15" name="テキスト ボックス 14">
            <a:extLst>
              <a:ext uri="{FF2B5EF4-FFF2-40B4-BE49-F238E27FC236}">
                <a16:creationId xmlns:a16="http://schemas.microsoft.com/office/drawing/2014/main" id="{13A6A249-7611-5281-1E6C-6F5DC5D6EC78}"/>
              </a:ext>
            </a:extLst>
          </p:cNvPr>
          <p:cNvSpPr txBox="1"/>
          <p:nvPr/>
        </p:nvSpPr>
        <p:spPr>
          <a:xfrm>
            <a:off x="2446199" y="817741"/>
            <a:ext cx="2760777" cy="307777"/>
          </a:xfrm>
          <a:prstGeom prst="rect">
            <a:avLst/>
          </a:prstGeom>
          <a:noFill/>
        </p:spPr>
        <p:txBody>
          <a:bodyPr wrap="square" rtlCol="0">
            <a:spAutoFit/>
          </a:bodyPr>
          <a:lstStyle/>
          <a:p>
            <a:r>
              <a:rPr lang="ja-JP" altLang="en-US" sz="1400">
                <a:latin typeface="Hiragino Kaku Gothic ProN W3" panose="020B0300000000000000" pitchFamily="34" charset="-128"/>
                <a:ea typeface="Hiragino Kaku Gothic ProN W3" panose="020B0300000000000000" pitchFamily="34" charset="-128"/>
              </a:rPr>
              <a:t>生存期間中央値（月</a:t>
            </a:r>
            <a:r>
              <a:rPr lang="en-US" altLang="ja-JP" sz="1400" dirty="0">
                <a:latin typeface="Hiragino Kaku Gothic ProN W3" panose="020B0300000000000000" pitchFamily="34" charset="-128"/>
                <a:ea typeface="Hiragino Kaku Gothic ProN W3" panose="020B0300000000000000" pitchFamily="34" charset="-128"/>
              </a:rPr>
              <a:t>, 95% CI</a:t>
            </a:r>
            <a:r>
              <a:rPr lang="ja-JP" altLang="en-US" sz="1400">
                <a:latin typeface="Hiragino Kaku Gothic ProN W3" panose="020B0300000000000000" pitchFamily="34" charset="-128"/>
                <a:ea typeface="Hiragino Kaku Gothic ProN W3" panose="020B0300000000000000" pitchFamily="34" charset="-128"/>
              </a:rPr>
              <a:t>）</a:t>
            </a:r>
            <a:endParaRPr lang="en-US" altLang="ja-JP" sz="1400" dirty="0">
              <a:latin typeface="Hiragino Kaku Gothic ProN W3" panose="020B0300000000000000" pitchFamily="34" charset="-128"/>
              <a:ea typeface="Hiragino Kaku Gothic ProN W3" panose="020B0300000000000000" pitchFamily="34" charset="-128"/>
            </a:endParaRPr>
          </a:p>
        </p:txBody>
      </p:sp>
      <p:sp>
        <p:nvSpPr>
          <p:cNvPr id="17" name="テキスト ボックス 16">
            <a:extLst>
              <a:ext uri="{FF2B5EF4-FFF2-40B4-BE49-F238E27FC236}">
                <a16:creationId xmlns:a16="http://schemas.microsoft.com/office/drawing/2014/main" id="{3DAD6A1B-A742-EC16-5D48-BE696A050C00}"/>
              </a:ext>
            </a:extLst>
          </p:cNvPr>
          <p:cNvSpPr txBox="1"/>
          <p:nvPr/>
        </p:nvSpPr>
        <p:spPr>
          <a:xfrm>
            <a:off x="7304432" y="5560584"/>
            <a:ext cx="4608647" cy="991233"/>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推奨治療を受けた患者の推奨治療の</a:t>
            </a:r>
            <a:r>
              <a:rPr lang="en-US" altLang="ja-JP" dirty="0">
                <a:latin typeface="Hiragino Kaku Gothic ProN W3" panose="020B0300000000000000" pitchFamily="34" charset="-128"/>
                <a:ea typeface="Hiragino Kaku Gothic ProN W3" panose="020B0300000000000000" pitchFamily="34" charset="-128"/>
              </a:rPr>
              <a:t>ATT</a:t>
            </a:r>
          </a:p>
          <a:p>
            <a:pPr>
              <a:lnSpc>
                <a:spcPts val="2380"/>
              </a:lnSpc>
            </a:pPr>
            <a:r>
              <a:rPr lang="en-US" altLang="ja-JP" dirty="0">
                <a:latin typeface="Hiragino Kaku Gothic ProN W3" panose="020B0300000000000000" pitchFamily="34" charset="-128"/>
                <a:ea typeface="Hiragino Kaku Gothic ProN W3" panose="020B0300000000000000" pitchFamily="34" charset="-128"/>
              </a:rPr>
              <a:t>5-year RMST 60.8 (15.1-102.9)</a:t>
            </a:r>
            <a:r>
              <a:rPr lang="ja-JP" altLang="en-US">
                <a:latin typeface="Hiragino Kaku Gothic ProN W3" panose="020B0300000000000000" pitchFamily="34" charset="-128"/>
                <a:ea typeface="Hiragino Kaku Gothic ProN W3" panose="020B0300000000000000" pitchFamily="34" charset="-128"/>
              </a:rPr>
              <a:t> 日</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未知の交絡因子に左右されうる結果</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8" name="テキスト ボックス 17">
            <a:extLst>
              <a:ext uri="{FF2B5EF4-FFF2-40B4-BE49-F238E27FC236}">
                <a16:creationId xmlns:a16="http://schemas.microsoft.com/office/drawing/2014/main" id="{3A58339C-0066-4AAD-8557-4299B032D138}"/>
              </a:ext>
            </a:extLst>
          </p:cNvPr>
          <p:cNvSpPr txBox="1"/>
          <p:nvPr/>
        </p:nvSpPr>
        <p:spPr>
          <a:xfrm>
            <a:off x="7090915" y="1219433"/>
            <a:ext cx="4364966" cy="2518446"/>
          </a:xfrm>
          <a:prstGeom prst="rect">
            <a:avLst/>
          </a:prstGeom>
          <a:noFill/>
          <a:ln>
            <a:solidFill>
              <a:schemeClr val="tx1"/>
            </a:solidFill>
          </a:ln>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傾向スコアを用いた</a:t>
            </a:r>
            <a:r>
              <a:rPr lang="en-US" altLang="ja-JP" sz="1400" dirty="0">
                <a:latin typeface="Hiragino Kaku Gothic ProN W3" panose="020B0300000000000000" pitchFamily="34" charset="-128"/>
                <a:ea typeface="Hiragino Kaku Gothic ProN W3" panose="020B0300000000000000" pitchFamily="34" charset="-128"/>
              </a:rPr>
              <a:t>IPW</a:t>
            </a:r>
            <a:r>
              <a:rPr lang="ja-JP" altLang="en-US" sz="1400">
                <a:latin typeface="Hiragino Kaku Gothic ProN W3" panose="020B0300000000000000" pitchFamily="34" charset="-128"/>
                <a:ea typeface="Hiragino Kaku Gothic ProN W3" panose="020B0300000000000000" pitchFamily="34" charset="-128"/>
              </a:rPr>
              <a:t>を実施</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（パネル</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年齢</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性別</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組織型</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エビデンスレベル</a:t>
            </a:r>
            <a:r>
              <a:rPr lang="en-US" altLang="ja-JP" sz="1400" dirty="0">
                <a:latin typeface="Hiragino Kaku Gothic ProN W3" panose="020B0300000000000000" pitchFamily="34" charset="-128"/>
                <a:ea typeface="Hiragino Kaku Gothic ProN W3" panose="020B0300000000000000" pitchFamily="34" charset="-128"/>
              </a:rPr>
              <a:t>/</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パフォーマンスステータス</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過去の治療ライン数）</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IPW Weight</a:t>
            </a:r>
            <a:r>
              <a:rPr lang="ja-JP" altLang="en-US" sz="1400">
                <a:latin typeface="Hiragino Kaku Gothic ProN W3" panose="020B0300000000000000" pitchFamily="34" charset="-128"/>
                <a:ea typeface="Hiragino Kaku Gothic ProN W3" panose="020B0300000000000000" pitchFamily="34" charset="-128"/>
              </a:rPr>
              <a:t>：推奨治療群</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a:t>
            </a:r>
            <a:r>
              <a:rPr lang="en-US" altLang="ja-JP" sz="1400" dirty="0">
                <a:latin typeface="Hiragino Kaku Gothic ProN W3" panose="020B0300000000000000" pitchFamily="34" charset="-128"/>
                <a:ea typeface="Hiragino Kaku Gothic ProN W3" panose="020B0300000000000000" pitchFamily="34" charset="-128"/>
              </a:rPr>
              <a:t> 1</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非推奨治療群</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a:t>
            </a:r>
            <a:r>
              <a:rPr lang="en-US" altLang="ja-JP" sz="1400" dirty="0">
                <a:latin typeface="Hiragino Kaku Gothic ProN W3" panose="020B0300000000000000" pitchFamily="34" charset="-128"/>
                <a:ea typeface="Hiragino Kaku Gothic ProN W3" panose="020B0300000000000000" pitchFamily="34" charset="-128"/>
              </a:rPr>
              <a:t> </a:t>
            </a:r>
            <a:r>
              <a:rPr lang="en-US" altLang="ja-JP" sz="1400" dirty="0" err="1">
                <a:latin typeface="Hiragino Kaku Gothic ProN W3" panose="020B0300000000000000" pitchFamily="34" charset="-128"/>
                <a:ea typeface="Hiragino Kaku Gothic ProN W3" panose="020B0300000000000000" pitchFamily="34" charset="-128"/>
              </a:rPr>
              <a:t>PrS</a:t>
            </a:r>
            <a:r>
              <a:rPr lang="en-US" altLang="ja-JP" sz="1400" dirty="0">
                <a:latin typeface="Hiragino Kaku Gothic ProN W3" panose="020B0300000000000000" pitchFamily="34" charset="-128"/>
                <a:ea typeface="Hiragino Kaku Gothic ProN W3" panose="020B0300000000000000" pitchFamily="34" charset="-128"/>
              </a:rPr>
              <a:t> / (1 - </a:t>
            </a:r>
            <a:r>
              <a:rPr lang="en-US" altLang="ja-JP" sz="1400" dirty="0" err="1">
                <a:latin typeface="Hiragino Kaku Gothic ProN W3" panose="020B0300000000000000" pitchFamily="34" charset="-128"/>
                <a:ea typeface="Hiragino Kaku Gothic ProN W3" panose="020B0300000000000000" pitchFamily="34" charset="-128"/>
              </a:rPr>
              <a:t>PrS</a:t>
            </a:r>
            <a:r>
              <a:rPr lang="en-US" altLang="ja-JP" sz="1400" dirty="0">
                <a:latin typeface="Hiragino Kaku Gothic ProN W3" panose="020B0300000000000000" pitchFamily="34" charset="-128"/>
                <a:ea typeface="Hiragino Kaku Gothic ProN W3" panose="020B0300000000000000" pitchFamily="34" charset="-128"/>
              </a:rPr>
              <a:t>) </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Max |SMD| = 0.054</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Weight &gt; 10 </a:t>
            </a:r>
            <a:r>
              <a:rPr lang="ja-JP" altLang="en-US" sz="1400">
                <a:latin typeface="Hiragino Kaku Gothic ProN W3" panose="020B0300000000000000" pitchFamily="34" charset="-128"/>
                <a:ea typeface="Hiragino Kaku Gothic ProN W3" panose="020B0300000000000000" pitchFamily="34" charset="-128"/>
              </a:rPr>
              <a:t>の症例を除外</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E-value = 1.42, CI limit = 1.16</a:t>
            </a:r>
          </a:p>
        </p:txBody>
      </p:sp>
      <p:sp>
        <p:nvSpPr>
          <p:cNvPr id="7" name="テキスト ボックス 6">
            <a:extLst>
              <a:ext uri="{FF2B5EF4-FFF2-40B4-BE49-F238E27FC236}">
                <a16:creationId xmlns:a16="http://schemas.microsoft.com/office/drawing/2014/main" id="{2F52F3FD-77FC-B93D-53EE-03F164113CE0}"/>
              </a:ext>
            </a:extLst>
          </p:cNvPr>
          <p:cNvSpPr txBox="1"/>
          <p:nvPr/>
        </p:nvSpPr>
        <p:spPr>
          <a:xfrm>
            <a:off x="7047781" y="819510"/>
            <a:ext cx="2271776"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推奨治療の</a:t>
            </a:r>
            <a:r>
              <a:rPr kumimoji="1" lang="en-US" altLang="ja-JP" dirty="0">
                <a:latin typeface="Hiragino Kaku Gothic ProN W3" panose="020B0300000000000000" pitchFamily="34" charset="-128"/>
                <a:ea typeface="Hiragino Kaku Gothic ProN W3" panose="020B0300000000000000" pitchFamily="34" charset="-128"/>
              </a:rPr>
              <a:t>ATT</a:t>
            </a:r>
            <a:r>
              <a:rPr kumimoji="1" lang="ja-JP" altLang="en-US">
                <a:latin typeface="Hiragino Kaku Gothic ProN W3" panose="020B0300000000000000" pitchFamily="34" charset="-128"/>
                <a:ea typeface="Hiragino Kaku Gothic ProN W3" panose="020B0300000000000000" pitchFamily="34" charset="-128"/>
              </a:rPr>
              <a:t>推定</a:t>
            </a:r>
          </a:p>
        </p:txBody>
      </p:sp>
      <p:pic>
        <p:nvPicPr>
          <p:cNvPr id="9" name="Picture 2" descr="Plot object">
            <a:extLst>
              <a:ext uri="{FF2B5EF4-FFF2-40B4-BE49-F238E27FC236}">
                <a16:creationId xmlns:a16="http://schemas.microsoft.com/office/drawing/2014/main" id="{52C1AC1E-068F-9067-F998-A8F3F67D0C8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671" b="16562"/>
          <a:stretch>
            <a:fillRect/>
          </a:stretch>
        </p:blipFill>
        <p:spPr bwMode="auto">
          <a:xfrm>
            <a:off x="23004" y="5684808"/>
            <a:ext cx="6858000" cy="1897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Plot object">
            <a:extLst>
              <a:ext uri="{FF2B5EF4-FFF2-40B4-BE49-F238E27FC236}">
                <a16:creationId xmlns:a16="http://schemas.microsoft.com/office/drawing/2014/main" id="{314C6C6E-A22E-D2A1-B5EC-32EAE1B5CE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0650" b="5828"/>
          <a:stretch>
            <a:fillRect/>
          </a:stretch>
        </p:blipFill>
        <p:spPr bwMode="auto">
          <a:xfrm>
            <a:off x="17252" y="5857336"/>
            <a:ext cx="6858000" cy="241540"/>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AC09DC40-FD71-9C3E-7C6D-9E09C91110EF}"/>
              </a:ext>
            </a:extLst>
          </p:cNvPr>
          <p:cNvSpPr txBox="1"/>
          <p:nvPr/>
        </p:nvSpPr>
        <p:spPr>
          <a:xfrm>
            <a:off x="7238684" y="3924887"/>
            <a:ext cx="4017895" cy="1169551"/>
          </a:xfrm>
          <a:prstGeom prst="rect">
            <a:avLst/>
          </a:prstGeom>
          <a:noFill/>
        </p:spPr>
        <p:txBody>
          <a:bodyPr wrap="none" rtlCol="0">
            <a:spAutoFit/>
          </a:bodyPr>
          <a:lstStyle/>
          <a:p>
            <a:r>
              <a:rPr kumimoji="1" lang="en-AU" altLang="ja-JP" sz="1400" dirty="0" err="1">
                <a:latin typeface="Century" panose="02040604050505020304" pitchFamily="18" charset="0"/>
              </a:rPr>
              <a:t>PrS</a:t>
            </a:r>
            <a:r>
              <a:rPr kumimoji="1" lang="en-AU" altLang="ja-JP" sz="1400" dirty="0">
                <a:latin typeface="Century" panose="02040604050505020304" pitchFamily="18" charset="0"/>
              </a:rPr>
              <a:t>: Propensity Score</a:t>
            </a:r>
          </a:p>
          <a:p>
            <a:r>
              <a:rPr lang="en-AU" altLang="ja-JP" sz="1400" dirty="0">
                <a:latin typeface="Century" panose="02040604050505020304" pitchFamily="18" charset="0"/>
              </a:rPr>
              <a:t>IPW</a:t>
            </a:r>
            <a:r>
              <a:rPr lang="en-US" altLang="ja-JP" sz="1400" dirty="0">
                <a:latin typeface="Century" panose="02040604050505020304" pitchFamily="18" charset="0"/>
              </a:rPr>
              <a:t>:</a:t>
            </a:r>
            <a:r>
              <a:rPr lang="en-AU" altLang="ja-JP" sz="1400" dirty="0">
                <a:latin typeface="Century" panose="02040604050505020304" pitchFamily="18" charset="0"/>
              </a:rPr>
              <a:t> Inverse Probability Weighting</a:t>
            </a:r>
          </a:p>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a:p>
            <a:r>
              <a:rPr kumimoji="1" lang="en-AU" altLang="ja-JP" sz="1400" dirty="0">
                <a:latin typeface="Century" panose="02040604050505020304" pitchFamily="18" charset="0"/>
              </a:rPr>
              <a:t>SMD</a:t>
            </a:r>
            <a:r>
              <a:rPr lang="en-US" altLang="ja-JP" sz="1400" dirty="0">
                <a:latin typeface="Century" panose="02040604050505020304" pitchFamily="18" charset="0"/>
              </a:rPr>
              <a:t>:</a:t>
            </a:r>
            <a:r>
              <a:rPr lang="ja-JP" altLang="en-US" sz="1400">
                <a:latin typeface="Century" panose="02040604050505020304" pitchFamily="18" charset="0"/>
              </a:rPr>
              <a:t> </a:t>
            </a:r>
            <a:r>
              <a:rPr lang="en-US" altLang="ja-JP" sz="1400" dirty="0">
                <a:latin typeface="Century" panose="02040604050505020304" pitchFamily="18" charset="0"/>
              </a:rPr>
              <a:t>Standardized Mean Difference</a:t>
            </a:r>
            <a:endParaRPr kumimoji="1" lang="en-AU" altLang="ja-JP" sz="1400" dirty="0">
              <a:latin typeface="Century" panose="02040604050505020304" pitchFamily="18" charset="0"/>
            </a:endParaRPr>
          </a:p>
          <a:p>
            <a:r>
              <a:rPr kumimoji="1" lang="en-AU" altLang="ja-JP" sz="1400" dirty="0">
                <a:latin typeface="Century" panose="02040604050505020304" pitchFamily="18" charset="0"/>
              </a:rPr>
              <a:t>RMST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Restricted Mean Survival </a:t>
            </a:r>
            <a:r>
              <a:rPr lang="en-AU" altLang="ja-JP" sz="1400" dirty="0">
                <a:latin typeface="Century" panose="02040604050505020304" pitchFamily="18" charset="0"/>
              </a:rPr>
              <a:t>Time</a:t>
            </a:r>
          </a:p>
        </p:txBody>
      </p:sp>
      <p:sp>
        <p:nvSpPr>
          <p:cNvPr id="12" name="テキスト ボックス 11">
            <a:extLst>
              <a:ext uri="{FF2B5EF4-FFF2-40B4-BE49-F238E27FC236}">
                <a16:creationId xmlns:a16="http://schemas.microsoft.com/office/drawing/2014/main" id="{262CEA47-CCE8-8522-D69D-2EE0626D0952}"/>
              </a:ext>
            </a:extLst>
          </p:cNvPr>
          <p:cNvSpPr txBox="1"/>
          <p:nvPr/>
        </p:nvSpPr>
        <p:spPr>
          <a:xfrm>
            <a:off x="1165507" y="6308209"/>
            <a:ext cx="4371710"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IPW</a:t>
            </a:r>
            <a:r>
              <a:rPr lang="en-AU" altLang="ja-JP" dirty="0">
                <a:latin typeface="Hiragino Kaku Gothic ProN W3" panose="020B0300000000000000" pitchFamily="34" charset="-128"/>
                <a:ea typeface="Hiragino Kaku Gothic ProN W3" panose="020B0300000000000000" pitchFamily="34" charset="-128"/>
              </a:rPr>
              <a:t> Weight </a:t>
            </a:r>
            <a:r>
              <a:rPr lang="ja-JP" altLang="en-US">
                <a:latin typeface="Hiragino Kaku Gothic ProN W3" panose="020B0300000000000000" pitchFamily="34" charset="-128"/>
                <a:ea typeface="Hiragino Kaku Gothic ProN W3" panose="020B0300000000000000" pitchFamily="34" charset="-128"/>
              </a:rPr>
              <a:t>を用いて </a:t>
            </a:r>
            <a:r>
              <a:rPr lang="en-US" altLang="ja-JP" dirty="0">
                <a:latin typeface="Hiragino Kaku Gothic ProN W3" panose="020B0300000000000000" pitchFamily="34" charset="-128"/>
                <a:ea typeface="Hiragino Kaku Gothic ProN W3" panose="020B0300000000000000" pitchFamily="34" charset="-128"/>
              </a:rPr>
              <a:t>KM curve</a:t>
            </a:r>
            <a:r>
              <a:rPr lang="ja-JP" altLang="en-US">
                <a:latin typeface="Hiragino Kaku Gothic ProN W3" panose="020B0300000000000000" pitchFamily="34" charset="-128"/>
                <a:ea typeface="Hiragino Kaku Gothic ProN W3" panose="020B0300000000000000" pitchFamily="34" charset="-128"/>
              </a:rPr>
              <a:t>を描画</a:t>
            </a:r>
            <a:endParaRPr kumimoji="1" lang="ja-JP" altLang="en-US">
              <a:latin typeface="Hiragino Kaku Gothic ProN W3" panose="020B0300000000000000" pitchFamily="34" charset="-128"/>
              <a:ea typeface="Hiragino Kaku Gothic ProN W3" panose="020B0300000000000000" pitchFamily="34" charset="-128"/>
            </a:endParaRPr>
          </a:p>
        </p:txBody>
      </p:sp>
      <p:pic>
        <p:nvPicPr>
          <p:cNvPr id="22" name="図 21">
            <a:extLst>
              <a:ext uri="{FF2B5EF4-FFF2-40B4-BE49-F238E27FC236}">
                <a16:creationId xmlns:a16="http://schemas.microsoft.com/office/drawing/2014/main" id="{17FFA39E-89BB-8039-2162-90EBDB918B91}"/>
              </a:ext>
            </a:extLst>
          </p:cNvPr>
          <p:cNvPicPr>
            <a:picLocks noChangeAspect="1"/>
          </p:cNvPicPr>
          <p:nvPr/>
        </p:nvPicPr>
        <p:blipFill>
          <a:blip r:embed="rId4"/>
          <a:srcRect t="27563"/>
          <a:stretch>
            <a:fillRect/>
          </a:stretch>
        </p:blipFill>
        <p:spPr>
          <a:xfrm>
            <a:off x="3426774" y="1888112"/>
            <a:ext cx="3585846" cy="1855337"/>
          </a:xfrm>
          <a:prstGeom prst="rect">
            <a:avLst/>
          </a:prstGeom>
        </p:spPr>
      </p:pic>
    </p:spTree>
    <p:extLst>
      <p:ext uri="{BB962C8B-B14F-4D97-AF65-F5344CB8AC3E}">
        <p14:creationId xmlns:p14="http://schemas.microsoft.com/office/powerpoint/2010/main" val="31204623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DA1C73B-1BDD-0C27-2E1D-916A62CADB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2B74500-D422-11FE-9889-5132CED5E309}"/>
              </a:ext>
            </a:extLst>
          </p:cNvPr>
          <p:cNvSpPr txBox="1"/>
          <p:nvPr/>
        </p:nvSpPr>
        <p:spPr>
          <a:xfrm>
            <a:off x="551384" y="105103"/>
            <a:ext cx="11031016" cy="523220"/>
          </a:xfrm>
          <a:prstGeom prst="rect">
            <a:avLst/>
          </a:prstGeom>
          <a:noFill/>
        </p:spPr>
        <p:txBody>
          <a:bodyPr wrap="square" rtlCol="0">
            <a:spAutoFit/>
          </a:bodyPr>
          <a:lstStyle/>
          <a:p>
            <a:pPr algn="ctr"/>
            <a:r>
              <a:rPr lang="en-US" altLang="ja-JP" sz="2800" b="1" dirty="0">
                <a:latin typeface="Hiragino Kaku Gothic ProN W6" panose="020B0300000000000000" pitchFamily="34" charset="-128"/>
                <a:ea typeface="Hiragino Kaku Gothic ProN W6" panose="020B0300000000000000" pitchFamily="34" charset="-128"/>
              </a:rPr>
              <a:t>Methods</a:t>
            </a:r>
            <a:endParaRPr lang="ja-JP" altLang="en-US" sz="2800" b="1">
              <a:latin typeface="Hiragino Kaku Gothic ProN W6" panose="020B0300000000000000" pitchFamily="34" charset="-128"/>
              <a:ea typeface="Hiragino Kaku Gothic ProN W6" panose="020B0300000000000000" pitchFamily="34" charset="-128"/>
            </a:endParaRPr>
          </a:p>
        </p:txBody>
      </p:sp>
      <p:cxnSp>
        <p:nvCxnSpPr>
          <p:cNvPr id="6" name="Straight Connector 5">
            <a:extLst>
              <a:ext uri="{FF2B5EF4-FFF2-40B4-BE49-F238E27FC236}">
                <a16:creationId xmlns:a16="http://schemas.microsoft.com/office/drawing/2014/main" id="{A7DF1F4B-92D4-DFC2-D7F4-7D41EBA03CB4}"/>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7AB45FEA-4005-4D53-1E2E-06FE73C8CA69}"/>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24</a:t>
            </a:fld>
            <a:endParaRPr lang="ja-JP" altLang="en-US"/>
          </a:p>
        </p:txBody>
      </p:sp>
      <p:sp>
        <p:nvSpPr>
          <p:cNvPr id="2" name="テキスト ボックス 1">
            <a:extLst>
              <a:ext uri="{FF2B5EF4-FFF2-40B4-BE49-F238E27FC236}">
                <a16:creationId xmlns:a16="http://schemas.microsoft.com/office/drawing/2014/main" id="{FA796101-A5E1-FEBF-2422-2DDAA967AF2F}"/>
              </a:ext>
            </a:extLst>
          </p:cNvPr>
          <p:cNvSpPr txBox="1"/>
          <p:nvPr/>
        </p:nvSpPr>
        <p:spPr>
          <a:xfrm>
            <a:off x="335632" y="780064"/>
            <a:ext cx="11925059" cy="5909310"/>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P</a:t>
            </a:r>
            <a:r>
              <a:rPr kumimoji="1" lang="en-US" altLang="ja-JP" dirty="0">
                <a:latin typeface="Hiragino Kaku Gothic ProN W3" panose="020B0300000000000000" pitchFamily="34" charset="-128"/>
                <a:ea typeface="Hiragino Kaku Gothic ProN W3" panose="020B0300000000000000" pitchFamily="34" charset="-128"/>
              </a:rPr>
              <a:t>ropensity-score</a:t>
            </a:r>
            <a:r>
              <a:rPr kumimoji="1" lang="ja-JP" altLang="en-US">
                <a:latin typeface="Hiragino Kaku Gothic ProN W3" panose="020B0300000000000000" pitchFamily="34" charset="-128"/>
                <a:ea typeface="Hiragino Kaku Gothic ProN W3" panose="020B0300000000000000" pitchFamily="34" charset="-128"/>
              </a:rPr>
              <a:t>：使用パネル、年齢、性別、組織型、パフォーマンスステータス、エビデンスレベル</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		CGP</a:t>
            </a:r>
            <a:r>
              <a:rPr lang="ja-JP" altLang="en-US">
                <a:latin typeface="Hiragino Kaku Gothic ProN W3" panose="020B0300000000000000" pitchFamily="34" charset="-128"/>
                <a:ea typeface="Hiragino Kaku Gothic ProN W3" panose="020B0300000000000000" pitchFamily="34" charset="-128"/>
              </a:rPr>
              <a:t>前治療ライン数、を共変量とした多変量ロジスティック回帰モデルで算出</a:t>
            </a:r>
            <a:endParaRPr kumimoji="1"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IPW</a:t>
            </a:r>
            <a:r>
              <a:rPr lang="ja-JP" altLang="en-US">
                <a:latin typeface="Hiragino Kaku Gothic ProN W3" panose="020B0300000000000000" pitchFamily="34" charset="-128"/>
                <a:ea typeface="Hiragino Kaku Gothic ProN W3" panose="020B0300000000000000" pitchFamily="34" charset="-128"/>
              </a:rPr>
              <a:t>：</a:t>
            </a:r>
            <a:r>
              <a:rPr lang="en-US" altLang="ja-JP" dirty="0">
                <a:latin typeface="Hiragino Kaku Gothic ProN W3" panose="020B0300000000000000" pitchFamily="34" charset="-128"/>
                <a:ea typeface="Hiragino Kaku Gothic ProN W3" panose="020B0300000000000000" pitchFamily="34" charset="-128"/>
              </a:rPr>
              <a:t>ATT</a:t>
            </a:r>
            <a:r>
              <a:rPr lang="ja-JP" altLang="en-US">
                <a:latin typeface="Hiragino Kaku Gothic ProN W3" panose="020B0300000000000000" pitchFamily="34" charset="-128"/>
                <a:ea typeface="Hiragino Kaku Gothic ProN W3" panose="020B0300000000000000" pitchFamily="34" charset="-128"/>
              </a:rPr>
              <a:t>推定における</a:t>
            </a:r>
            <a:r>
              <a:rPr lang="en-AU" altLang="ja-JP" dirty="0">
                <a:latin typeface="Hiragino Kaku Gothic ProN W3" panose="020B0300000000000000" pitchFamily="34" charset="-128"/>
                <a:ea typeface="Hiragino Kaku Gothic ProN W3" panose="020B0300000000000000" pitchFamily="34" charset="-128"/>
              </a:rPr>
              <a:t>Weight </a:t>
            </a:r>
            <a:r>
              <a:rPr lang="ja-JP" altLang="en-US">
                <a:latin typeface="Hiragino Kaku Gothic ProN W3" panose="020B0300000000000000" pitchFamily="34" charset="-128"/>
                <a:ea typeface="Hiragino Kaku Gothic ProN W3" panose="020B0300000000000000" pitchFamily="34" charset="-128"/>
              </a:rPr>
              <a:t>：推奨治療群 ＝ </a:t>
            </a:r>
            <a:r>
              <a:rPr lang="en-US" altLang="ja-JP" dirty="0">
                <a:latin typeface="Hiragino Kaku Gothic ProN W3" panose="020B0300000000000000" pitchFamily="34" charset="-128"/>
                <a:ea typeface="Hiragino Kaku Gothic ProN W3" panose="020B0300000000000000" pitchFamily="34" charset="-128"/>
              </a:rPr>
              <a:t>1</a:t>
            </a:r>
            <a:r>
              <a:rPr lang="ja-JP" altLang="en-US">
                <a:latin typeface="Hiragino Kaku Gothic ProN W3" panose="020B0300000000000000" pitchFamily="34" charset="-128"/>
                <a:ea typeface="Hiragino Kaku Gothic ProN W3" panose="020B0300000000000000" pitchFamily="34" charset="-128"/>
              </a:rPr>
              <a:t>、非推奨治療群 ＝ </a:t>
            </a:r>
            <a:r>
              <a:rPr lang="en-AU" altLang="ja-JP" dirty="0">
                <a:latin typeface="Hiragino Kaku Gothic ProN W3" panose="020B0300000000000000" pitchFamily="34" charset="-128"/>
                <a:ea typeface="Hiragino Kaku Gothic ProN W3" panose="020B0300000000000000" pitchFamily="34" charset="-128"/>
              </a:rPr>
              <a:t>PS / (1 - PS) </a:t>
            </a:r>
          </a:p>
          <a:p>
            <a:r>
              <a:rPr lang="ja-JP" altLang="en-US">
                <a:latin typeface="Hiragino Kaku Gothic ProN W3" panose="020B0300000000000000" pitchFamily="34" charset="-128"/>
                <a:ea typeface="Hiragino Kaku Gothic ProN W3" panose="020B0300000000000000" pitchFamily="34" charset="-128"/>
              </a:rPr>
              <a:t>　　　バランス評価：</a:t>
            </a:r>
            <a:r>
              <a:rPr lang="en-US" altLang="ja-JP" dirty="0">
                <a:latin typeface="Hiragino Kaku Gothic ProN W3" panose="020B0300000000000000" pitchFamily="34" charset="-128"/>
                <a:ea typeface="Hiragino Kaku Gothic ProN W3" panose="020B0300000000000000" pitchFamily="34" charset="-128"/>
              </a:rPr>
              <a:t>Love plot</a:t>
            </a:r>
            <a:r>
              <a:rPr lang="ja-JP" altLang="en-US">
                <a:latin typeface="Hiragino Kaku Gothic ProN W3" panose="020B0300000000000000" pitchFamily="34" charset="-128"/>
                <a:ea typeface="Hiragino Kaku Gothic ProN W3" panose="020B0300000000000000" pitchFamily="34" charset="-128"/>
              </a:rPr>
              <a:t>を作成し、全ての因子で補正後の</a:t>
            </a:r>
            <a:r>
              <a:rPr lang="en-US" altLang="ja-JP" dirty="0">
                <a:latin typeface="Hiragino Kaku Gothic ProN W3" panose="020B0300000000000000" pitchFamily="34" charset="-128"/>
                <a:ea typeface="Hiragino Kaku Gothic ProN W3" panose="020B0300000000000000" pitchFamily="34" charset="-128"/>
              </a:rPr>
              <a:t>Absolute SMD &lt; 0.1</a:t>
            </a:r>
            <a:r>
              <a:rPr lang="ja-JP" altLang="en-US">
                <a:latin typeface="Hiragino Kaku Gothic ProN W3" panose="020B0300000000000000" pitchFamily="34" charset="-128"/>
                <a:ea typeface="Hiragino Kaku Gothic ProN W3" panose="020B0300000000000000" pitchFamily="34" charset="-128"/>
              </a:rPr>
              <a:t>を確認</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トリミング：</a:t>
            </a:r>
            <a:r>
              <a:rPr lang="en-US" altLang="ja-JP" dirty="0">
                <a:latin typeface="Hiragino Kaku Gothic ProN W3" panose="020B0300000000000000" pitchFamily="34" charset="-128"/>
                <a:ea typeface="Hiragino Kaku Gothic ProN W3" panose="020B0300000000000000" pitchFamily="34" charset="-128"/>
              </a:rPr>
              <a:t>Weight &gt; 10</a:t>
            </a:r>
            <a:r>
              <a:rPr lang="ja-JP" altLang="en-US">
                <a:latin typeface="Hiragino Kaku Gothic ProN W3" panose="020B0300000000000000" pitchFamily="34" charset="-128"/>
                <a:ea typeface="Hiragino Kaku Gothic ProN W3" panose="020B0300000000000000" pitchFamily="34" charset="-128"/>
              </a:rPr>
              <a:t> の症例を除外</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感度分析：</a:t>
            </a:r>
            <a:r>
              <a:rPr lang="en-US" altLang="ja-JP" dirty="0">
                <a:latin typeface="Hiragino Kaku Gothic ProN W3" panose="020B0300000000000000" pitchFamily="34" charset="-128"/>
                <a:ea typeface="Hiragino Kaku Gothic ProN W3" panose="020B0300000000000000" pitchFamily="34" charset="-128"/>
              </a:rPr>
              <a:t>E-value</a:t>
            </a:r>
            <a:r>
              <a:rPr lang="ja-JP" altLang="en-US">
                <a:latin typeface="Hiragino Kaku Gothic ProN W3" panose="020B0300000000000000" pitchFamily="34" charset="-128"/>
                <a:ea typeface="Hiragino Kaku Gothic ProN W3" panose="020B0300000000000000" pitchFamily="34" charset="-128"/>
              </a:rPr>
              <a:t>で未測定交絡因子の影響に対する堅牢性を評価</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RMST</a:t>
            </a:r>
            <a:r>
              <a:rPr lang="ja-JP" altLang="en-US">
                <a:latin typeface="Hiragino Kaku Gothic ProN W3" panose="020B0300000000000000" pitchFamily="34" charset="-128"/>
                <a:ea typeface="Hiragino Kaku Gothic ProN W3" panose="020B0300000000000000" pitchFamily="34" charset="-128"/>
              </a:rPr>
              <a:t>：</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後</a:t>
            </a:r>
            <a:r>
              <a:rPr lang="en-US" altLang="ja-JP" dirty="0">
                <a:latin typeface="Hiragino Kaku Gothic ProN W3" panose="020B0300000000000000" pitchFamily="34" charset="-128"/>
                <a:ea typeface="Hiragino Kaku Gothic ProN W3" panose="020B0300000000000000" pitchFamily="34" charset="-128"/>
              </a:rPr>
              <a:t>5</a:t>
            </a:r>
            <a:r>
              <a:rPr lang="ja-JP" altLang="en-US">
                <a:latin typeface="Hiragino Kaku Gothic ProN W3" panose="020B0300000000000000" pitchFamily="34" charset="-128"/>
                <a:ea typeface="Hiragino Kaku Gothic ProN W3" panose="020B0300000000000000" pitchFamily="34" charset="-128"/>
              </a:rPr>
              <a:t>年で評価。</a:t>
            </a:r>
            <a:r>
              <a:rPr kumimoji="0" lang="ja-JP" altLang="ja-JP">
                <a:latin typeface="Hiragino Kaku Gothic ProN W3" panose="020B0300000000000000" pitchFamily="34" charset="-128"/>
                <a:ea typeface="Hiragino Kaku Gothic ProN W3" panose="020B0300000000000000" pitchFamily="34" charset="-128"/>
              </a:rPr>
              <a:t>IPW</a:t>
            </a:r>
            <a:r>
              <a:rPr kumimoji="0" lang="ja-JP" altLang="en-US">
                <a:latin typeface="Hiragino Kaku Gothic ProN W3" panose="020B0300000000000000" pitchFamily="34" charset="-128"/>
                <a:ea typeface="Hiragino Kaku Gothic ProN W3" panose="020B0300000000000000" pitchFamily="34" charset="-128"/>
              </a:rPr>
              <a:t>後の</a:t>
            </a:r>
            <a:r>
              <a:rPr kumimoji="0" lang="ja-JP" altLang="ja-JP">
                <a:latin typeface="Hiragino Kaku Gothic ProN W3" panose="020B0300000000000000" pitchFamily="34" charset="-128"/>
                <a:ea typeface="Hiragino Kaku Gothic ProN W3" panose="020B0300000000000000" pitchFamily="34" charset="-128"/>
              </a:rPr>
              <a:t>重み付きKM</a:t>
            </a:r>
            <a:r>
              <a:rPr kumimoji="0" lang="ja-JP" altLang="en-US">
                <a:latin typeface="Hiragino Kaku Gothic ProN W3" panose="020B0300000000000000" pitchFamily="34" charset="-128"/>
                <a:ea typeface="Hiragino Kaku Gothic ProN W3" panose="020B0300000000000000" pitchFamily="34" charset="-128"/>
              </a:rPr>
              <a:t>曲線の</a:t>
            </a:r>
            <a:r>
              <a:rPr kumimoji="0" lang="en-US" altLang="ja-JP" dirty="0">
                <a:latin typeface="Hiragino Kaku Gothic ProN W3" panose="020B0300000000000000" pitchFamily="34" charset="-128"/>
                <a:ea typeface="Hiragino Kaku Gothic ProN W3" panose="020B0300000000000000" pitchFamily="34" charset="-128"/>
              </a:rPr>
              <a:t>AUC</a:t>
            </a:r>
            <a:r>
              <a:rPr kumimoji="0" lang="ja-JP" altLang="en-US">
                <a:latin typeface="Hiragino Kaku Gothic ProN W3" panose="020B0300000000000000" pitchFamily="34" charset="-128"/>
                <a:ea typeface="Hiragino Kaku Gothic ProN W3" panose="020B0300000000000000" pitchFamily="34" charset="-128"/>
              </a:rPr>
              <a:t>から</a:t>
            </a:r>
            <a:r>
              <a:rPr kumimoji="0" lang="ja-JP" altLang="ja-JP">
                <a:latin typeface="Hiragino Kaku Gothic ProN W3" panose="020B0300000000000000" pitchFamily="34" charset="-128"/>
                <a:ea typeface="Hiragino Kaku Gothic ProN W3" panose="020B0300000000000000" pitchFamily="34" charset="-128"/>
              </a:rPr>
              <a:t>RMST差を推定、bootstrap</a:t>
            </a:r>
            <a:r>
              <a:rPr kumimoji="0" lang="ja-JP" altLang="en-US">
                <a:latin typeface="Hiragino Kaku Gothic ProN W3" panose="020B0300000000000000" pitchFamily="34" charset="-128"/>
                <a:ea typeface="Hiragino Kaku Gothic ProN W3" panose="020B0300000000000000" pitchFamily="34" charset="-128"/>
              </a:rPr>
              <a:t>で</a:t>
            </a:r>
            <a:r>
              <a:rPr kumimoji="0" lang="en-US" altLang="ja-JP" dirty="0">
                <a:latin typeface="Hiragino Kaku Gothic ProN W3" panose="020B0300000000000000" pitchFamily="34" charset="-128"/>
                <a:ea typeface="Hiragino Kaku Gothic ProN W3" panose="020B0300000000000000" pitchFamily="34" charset="-128"/>
              </a:rPr>
              <a:t>95%</a:t>
            </a:r>
            <a:r>
              <a:rPr kumimoji="0" lang="ja-JP" altLang="en-US">
                <a:latin typeface="Hiragino Kaku Gothic ProN W3" panose="020B0300000000000000" pitchFamily="34" charset="-128"/>
                <a:ea typeface="Hiragino Kaku Gothic ProN W3" panose="020B0300000000000000" pitchFamily="34" charset="-128"/>
              </a:rPr>
              <a:t> </a:t>
            </a:r>
            <a:r>
              <a:rPr kumimoji="0" lang="ja-JP" altLang="ja-JP">
                <a:latin typeface="Hiragino Kaku Gothic ProN W3" panose="020B0300000000000000" pitchFamily="34" charset="-128"/>
                <a:ea typeface="Hiragino Kaku Gothic ProN W3" panose="020B0300000000000000" pitchFamily="34" charset="-128"/>
              </a:rPr>
              <a:t>CI</a:t>
            </a:r>
            <a:r>
              <a:rPr kumimoji="0" lang="ja-JP" altLang="en-US">
                <a:latin typeface="Hiragino Kaku Gothic ProN W3" panose="020B0300000000000000" pitchFamily="34" charset="-128"/>
                <a:ea typeface="Hiragino Kaku Gothic ProN W3" panose="020B0300000000000000" pitchFamily="34" charset="-128"/>
              </a:rPr>
              <a:t>を推定</a:t>
            </a:r>
            <a:endParaRPr kumimoji="0" lang="ja-JP" altLang="ja-JP">
              <a:latin typeface="Hiragino Kaku Gothic ProN W3" panose="020B0300000000000000" pitchFamily="34" charset="-128"/>
              <a:ea typeface="Hiragino Kaku Gothic ProN W3" panose="020B0300000000000000" pitchFamily="34" charset="-128"/>
            </a:endParaRPr>
          </a:p>
          <a:p>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Cost-effectiveness</a:t>
            </a:r>
            <a:r>
              <a:rPr lang="ja-JP" altLang="en-US">
                <a:latin typeface="Hiragino Kaku Gothic ProN W3" panose="020B0300000000000000" pitchFamily="34" charset="-128"/>
                <a:ea typeface="Hiragino Kaku Gothic ProN W3" panose="020B0300000000000000" pitchFamily="34" charset="-128"/>
              </a:rPr>
              <a:t>解析</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不確実性評価：モンテカルロ法で</a:t>
            </a:r>
            <a:r>
              <a:rPr lang="en-AU" altLang="ja-JP" dirty="0">
                <a:latin typeface="Hiragino Kaku Gothic ProN W3" panose="020B0300000000000000" pitchFamily="34" charset="-128"/>
                <a:ea typeface="Hiragino Kaku Gothic ProN W3" panose="020B0300000000000000" pitchFamily="34" charset="-128"/>
              </a:rPr>
              <a:t>Cost-effectiveness plane</a:t>
            </a:r>
            <a:r>
              <a:rPr lang="ja-JP" altLang="en-US">
                <a:latin typeface="Hiragino Kaku Gothic ProN W3" panose="020B0300000000000000" pitchFamily="34" charset="-128"/>
                <a:ea typeface="Hiragino Kaku Gothic ProN W3" panose="020B0300000000000000" pitchFamily="34" charset="-128"/>
              </a:rPr>
              <a:t>に</a:t>
            </a:r>
            <a:r>
              <a:rPr lang="en-US" altLang="ja-JP" dirty="0">
                <a:latin typeface="Hiragino Kaku Gothic ProN W3" panose="020B0300000000000000" pitchFamily="34" charset="-128"/>
                <a:ea typeface="Hiragino Kaku Gothic ProN W3" panose="020B0300000000000000" pitchFamily="34" charset="-128"/>
              </a:rPr>
              <a:t>ICER</a:t>
            </a:r>
            <a:r>
              <a:rPr lang="ja-JP" altLang="en-US">
                <a:latin typeface="Hiragino Kaku Gothic ProN W3" panose="020B0300000000000000" pitchFamily="34" charset="-128"/>
                <a:ea typeface="Hiragino Kaku Gothic ProN W3" panose="020B0300000000000000" pitchFamily="34" charset="-128"/>
              </a:rPr>
              <a:t>をプロットし</a:t>
            </a:r>
            <a:r>
              <a:rPr lang="en-US" altLang="ja-JP" dirty="0">
                <a:latin typeface="Hiragino Kaku Gothic ProN W3" panose="020B0300000000000000" pitchFamily="34" charset="-128"/>
                <a:ea typeface="Hiragino Kaku Gothic ProN W3" panose="020B0300000000000000" pitchFamily="34" charset="-128"/>
              </a:rPr>
              <a:t>95%</a:t>
            </a:r>
            <a:r>
              <a:rPr lang="ja-JP" altLang="en-US">
                <a:latin typeface="Hiragino Kaku Gothic ProN W3" panose="020B0300000000000000" pitchFamily="34" charset="-128"/>
                <a:ea typeface="Hiragino Kaku Gothic ProN W3" panose="020B0300000000000000" pitchFamily="34" charset="-128"/>
              </a:rPr>
              <a:t>信頼区間を推定</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受容性評価：</a:t>
            </a:r>
            <a:r>
              <a:rPr kumimoji="1" lang="en-US" altLang="ja-JP" dirty="0">
                <a:latin typeface="Hiragino Kaku Gothic ProN W3" panose="020B0300000000000000" pitchFamily="34" charset="-128"/>
                <a:ea typeface="Hiragino Kaku Gothic ProN W3" panose="020B0300000000000000" pitchFamily="34" charset="-128"/>
              </a:rPr>
              <a:t>Cost-effectiveness acceptability curve</a:t>
            </a:r>
            <a:r>
              <a:rPr kumimoji="1" lang="ja-JP" altLang="en-US">
                <a:latin typeface="Hiragino Kaku Gothic ProN W3" panose="020B0300000000000000" pitchFamily="34" charset="-128"/>
                <a:ea typeface="Hiragino Kaku Gothic ProN W3" panose="020B0300000000000000" pitchFamily="34" charset="-128"/>
              </a:rPr>
              <a:t>で</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検査が受容されうる</a:t>
            </a:r>
            <a:r>
              <a:rPr kumimoji="1" lang="en-US" altLang="ja-JP" dirty="0">
                <a:latin typeface="Hiragino Kaku Gothic ProN W3" panose="020B0300000000000000" pitchFamily="34" charset="-128"/>
                <a:ea typeface="Hiragino Kaku Gothic ProN W3" panose="020B0300000000000000" pitchFamily="34" charset="-128"/>
              </a:rPr>
              <a:t>willingness-to-pay</a:t>
            </a:r>
            <a:r>
              <a:rPr lang="ja-JP" altLang="en-US">
                <a:latin typeface="Hiragino Kaku Gothic ProN W3" panose="020B0300000000000000" pitchFamily="34" charset="-128"/>
                <a:ea typeface="Hiragino Kaku Gothic ProN W3" panose="020B0300000000000000" pitchFamily="34" charset="-128"/>
              </a:rPr>
              <a:t>を推定</a:t>
            </a:r>
            <a:endParaRPr lang="en-US" altLang="ja-JP" dirty="0">
              <a:latin typeface="Hiragino Kaku Gothic ProN W3" panose="020B0300000000000000" pitchFamily="34" charset="-128"/>
              <a:ea typeface="Hiragino Kaku Gothic ProN W3" panose="020B0300000000000000" pitchFamily="34" charset="-128"/>
            </a:endParaRPr>
          </a:p>
          <a:p>
            <a:endParaRPr kumimoji="1"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ノモグラム</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モデル構築：</a:t>
            </a:r>
            <a:r>
              <a:rPr lang="en-US" altLang="ja-JP" dirty="0">
                <a:latin typeface="Hiragino Kaku Gothic ProN W3" panose="020B0300000000000000" pitchFamily="34" charset="-128"/>
                <a:ea typeface="Hiragino Kaku Gothic ProN W3" panose="020B0300000000000000" pitchFamily="34" charset="-128"/>
              </a:rPr>
              <a:t>AIC</a:t>
            </a:r>
            <a:r>
              <a:rPr lang="ja-JP" altLang="en-US">
                <a:latin typeface="Hiragino Kaku Gothic ProN W3" panose="020B0300000000000000" pitchFamily="34" charset="-128"/>
                <a:ea typeface="Hiragino Kaku Gothic ProN W3" panose="020B0300000000000000" pitchFamily="34" charset="-128"/>
              </a:rPr>
              <a:t>を指標に変数減少法で変数選択し多変量ロジスティック回帰に基づくノモグラムを作成</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キャリブレーション：</a:t>
            </a:r>
            <a:r>
              <a:rPr lang="en-US" altLang="ja-JP" dirty="0">
                <a:latin typeface="Hiragino Kaku Gothic ProN W3" panose="020B0300000000000000" pitchFamily="34" charset="-128"/>
                <a:ea typeface="Hiragino Kaku Gothic ProN W3" panose="020B0300000000000000" pitchFamily="34" charset="-128"/>
              </a:rPr>
              <a:t>calibration</a:t>
            </a:r>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curve</a:t>
            </a:r>
            <a:r>
              <a:rPr lang="ja-JP" altLang="en-US">
                <a:latin typeface="Hiragino Kaku Gothic ProN W3" panose="020B0300000000000000" pitchFamily="34" charset="-128"/>
                <a:ea typeface="Hiragino Kaku Gothic ProN W3" panose="020B0300000000000000" pitchFamily="34" charset="-128"/>
              </a:rPr>
              <a:t>で</a:t>
            </a:r>
            <a:r>
              <a:rPr lang="en-US" altLang="ja-JP" dirty="0">
                <a:latin typeface="Hiragino Kaku Gothic ProN W3" panose="020B0300000000000000" pitchFamily="34" charset="-128"/>
                <a:ea typeface="Hiragino Kaku Gothic ProN W3" panose="020B0300000000000000" pitchFamily="34" charset="-128"/>
              </a:rPr>
              <a:t>fitting</a:t>
            </a:r>
            <a:r>
              <a:rPr lang="ja-JP" altLang="en-US">
                <a:latin typeface="Hiragino Kaku Gothic ProN W3" panose="020B0300000000000000" pitchFamily="34" charset="-128"/>
                <a:ea typeface="Hiragino Kaku Gothic ProN W3" panose="020B0300000000000000" pitchFamily="34" charset="-128"/>
              </a:rPr>
              <a:t>を確認</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　　判別能：</a:t>
            </a:r>
            <a:r>
              <a:rPr kumimoji="1" lang="en-US" altLang="ja-JP" dirty="0">
                <a:latin typeface="Hiragino Kaku Gothic ProN W3" panose="020B0300000000000000" pitchFamily="34" charset="-128"/>
                <a:ea typeface="Hiragino Kaku Gothic ProN W3" panose="020B0300000000000000" pitchFamily="34" charset="-128"/>
              </a:rPr>
              <a:t>500-time bootstrap</a:t>
            </a:r>
            <a:r>
              <a:rPr kumimoji="1" lang="ja-JP" altLang="en-US">
                <a:latin typeface="Hiragino Kaku Gothic ProN W3" panose="020B0300000000000000" pitchFamily="34" charset="-128"/>
                <a:ea typeface="Hiragino Kaku Gothic ProN W3" panose="020B0300000000000000" pitchFamily="34" charset="-128"/>
              </a:rPr>
              <a:t>での</a:t>
            </a:r>
            <a:r>
              <a:rPr kumimoji="1" lang="en-US" altLang="ja-JP" dirty="0">
                <a:latin typeface="Hiragino Kaku Gothic ProN W3" panose="020B0300000000000000" pitchFamily="34" charset="-128"/>
                <a:ea typeface="Hiragino Kaku Gothic ProN W3" panose="020B0300000000000000" pitchFamily="34" charset="-128"/>
              </a:rPr>
              <a:t>c-index</a:t>
            </a:r>
            <a:r>
              <a:rPr kumimoji="1" lang="ja-JP" altLang="en-US">
                <a:latin typeface="Hiragino Kaku Gothic ProN W3" panose="020B0300000000000000" pitchFamily="34" charset="-128"/>
                <a:ea typeface="Hiragino Kaku Gothic ProN W3" panose="020B0300000000000000" pitchFamily="34" charset="-128"/>
              </a:rPr>
              <a:t>を</a:t>
            </a:r>
            <a:r>
              <a:rPr lang="ja-JP" altLang="en-US">
                <a:latin typeface="Hiragino Kaku Gothic ProN W3" panose="020B0300000000000000" pitchFamily="34" charset="-128"/>
                <a:ea typeface="Hiragino Kaku Gothic ProN W3" panose="020B0300000000000000" pitchFamily="34" charset="-128"/>
              </a:rPr>
              <a:t>算出</a:t>
            </a:r>
            <a:endParaRPr kumimoji="1"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kumimoji="1" lang="en-US" altLang="ja-JP" dirty="0">
                <a:latin typeface="Hiragino Kaku Gothic ProN W3" panose="020B0300000000000000" pitchFamily="34" charset="-128"/>
                <a:ea typeface="Hiragino Kaku Gothic ProN W3" panose="020B0300000000000000" pitchFamily="34" charset="-128"/>
              </a:rPr>
              <a:t>Decision</a:t>
            </a:r>
            <a:r>
              <a:rPr kumimoji="1" lang="ja-JP" altLang="en-US">
                <a:latin typeface="Hiragino Kaku Gothic ProN W3" panose="020B0300000000000000" pitchFamily="34" charset="-128"/>
                <a:ea typeface="Hiragino Kaku Gothic ProN W3" panose="020B0300000000000000" pitchFamily="34" charset="-128"/>
              </a:rPr>
              <a:t> </a:t>
            </a:r>
            <a:r>
              <a:rPr kumimoji="1" lang="en-US" altLang="ja-JP" dirty="0">
                <a:latin typeface="Hiragino Kaku Gothic ProN W3" panose="020B0300000000000000" pitchFamily="34" charset="-128"/>
                <a:ea typeface="Hiragino Kaku Gothic ProN W3" panose="020B0300000000000000" pitchFamily="34" charset="-128"/>
              </a:rPr>
              <a:t>curve</a:t>
            </a:r>
            <a:r>
              <a:rPr kumimoji="1" lang="ja-JP" altLang="en-US">
                <a:latin typeface="Hiragino Kaku Gothic ProN W3" panose="020B0300000000000000" pitchFamily="34" charset="-128"/>
                <a:ea typeface="Hiragino Kaku Gothic ProN W3" panose="020B0300000000000000" pitchFamily="34" charset="-128"/>
              </a:rPr>
              <a:t> </a:t>
            </a:r>
            <a:r>
              <a:rPr kumimoji="1" lang="en-US" altLang="ja-JP" dirty="0">
                <a:latin typeface="Hiragino Kaku Gothic ProN W3" panose="020B0300000000000000" pitchFamily="34" charset="-128"/>
                <a:ea typeface="Hiragino Kaku Gothic ProN W3" panose="020B0300000000000000" pitchFamily="34" charset="-128"/>
              </a:rPr>
              <a:t>analysis</a:t>
            </a:r>
          </a:p>
          <a:p>
            <a:r>
              <a:rPr lang="ja-JP" altLang="en-US">
                <a:latin typeface="Hiragino Kaku Gothic ProN W3" panose="020B0300000000000000" pitchFamily="34" charset="-128"/>
                <a:ea typeface="Hiragino Kaku Gothic ProN W3" panose="020B0300000000000000" pitchFamily="34" charset="-128"/>
              </a:rPr>
              <a:t>　　臨床的有用性：様々な閾値確率において</a:t>
            </a:r>
            <a:r>
              <a:rPr lang="en-AU" altLang="ja-JP" dirty="0">
                <a:latin typeface="Hiragino Kaku Gothic ProN W3" panose="020B0300000000000000" pitchFamily="34" charset="-128"/>
                <a:ea typeface="Hiragino Kaku Gothic ProN W3" panose="020B0300000000000000" pitchFamily="34" charset="-128"/>
              </a:rPr>
              <a:t>Net Benefit</a:t>
            </a:r>
            <a:r>
              <a:rPr lang="ja-JP" altLang="en-US">
                <a:latin typeface="Hiragino Kaku Gothic ProN W3" panose="020B0300000000000000" pitchFamily="34" charset="-128"/>
                <a:ea typeface="Hiragino Kaku Gothic ProN W3" panose="020B0300000000000000" pitchFamily="34" charset="-128"/>
              </a:rPr>
              <a:t>を比較した</a:t>
            </a:r>
          </a:p>
        </p:txBody>
      </p:sp>
    </p:spTree>
    <p:extLst>
      <p:ext uri="{BB962C8B-B14F-4D97-AF65-F5344CB8AC3E}">
        <p14:creationId xmlns:p14="http://schemas.microsoft.com/office/powerpoint/2010/main" val="2343525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BACB02-5D7B-6965-FC5D-E769933199A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22D281C-C784-E8ED-5BE5-8BE7B6197C91}"/>
              </a:ext>
            </a:extLst>
          </p:cNvPr>
          <p:cNvSpPr txBox="1"/>
          <p:nvPr/>
        </p:nvSpPr>
        <p:spPr>
          <a:xfrm>
            <a:off x="1534509" y="105103"/>
            <a:ext cx="9122980" cy="523220"/>
          </a:xfrm>
          <a:prstGeom prst="rect">
            <a:avLst/>
          </a:prstGeom>
          <a:noFill/>
        </p:spPr>
        <p:txBody>
          <a:bodyPr wrap="square" rtlCol="0">
            <a:spAutoFit/>
          </a:bodyPr>
          <a:lstStyle/>
          <a:p>
            <a:pPr algn="ctr"/>
            <a:r>
              <a:rPr lang="ja-JP" altLang="en-US" sz="2800" b="1">
                <a:latin typeface="Hiragino Kaku Gothic ProN W3" panose="020B0300000000000000" pitchFamily="34" charset="-128"/>
                <a:ea typeface="Hiragino Kaku Gothic ProN W3" panose="020B0300000000000000" pitchFamily="34" charset="-128"/>
              </a:rPr>
              <a:t>謝辞</a:t>
            </a:r>
            <a:endParaRPr lang="en-AU" altLang="ja-JP" sz="2800" b="1" dirty="0">
              <a:latin typeface="Hiragino Kaku Gothic ProN W3" panose="020B0300000000000000" pitchFamily="34" charset="-128"/>
              <a:ea typeface="Hiragino Kaku Gothic ProN W3" panose="020B0300000000000000" pitchFamily="34" charset="-128"/>
            </a:endParaRPr>
          </a:p>
        </p:txBody>
      </p:sp>
      <p:cxnSp>
        <p:nvCxnSpPr>
          <p:cNvPr id="6" name="Straight Connector 5">
            <a:extLst>
              <a:ext uri="{FF2B5EF4-FFF2-40B4-BE49-F238E27FC236}">
                <a16:creationId xmlns:a16="http://schemas.microsoft.com/office/drawing/2014/main" id="{9F8C2527-EE6A-D4B5-7AE1-A91A9BE778AF}"/>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スライド番号プレースホルダー 1">
            <a:extLst>
              <a:ext uri="{FF2B5EF4-FFF2-40B4-BE49-F238E27FC236}">
                <a16:creationId xmlns:a16="http://schemas.microsoft.com/office/drawing/2014/main" id="{B61C5AA2-4C62-85F1-653A-7019DBA5F930}"/>
              </a:ext>
            </a:extLst>
          </p:cNvPr>
          <p:cNvSpPr>
            <a:spLocks noGrp="1"/>
          </p:cNvSpPr>
          <p:nvPr>
            <p:ph type="sldNum" sz="quarter" idx="12"/>
          </p:nvPr>
        </p:nvSpPr>
        <p:spPr/>
        <p:txBody>
          <a:bodyPr/>
          <a:lstStyle/>
          <a:p>
            <a:pPr>
              <a:defRPr/>
            </a:pPr>
            <a:fld id="{FDEF343D-FA7C-C84F-87CA-207C1B9641D7}" type="slidenum">
              <a:rPr lang="ja-JP" altLang="en-US" smtClean="0"/>
              <a:pPr>
                <a:defRPr/>
              </a:pPr>
              <a:t>25</a:t>
            </a:fld>
            <a:endParaRPr lang="ja-JP" altLang="en-US"/>
          </a:p>
        </p:txBody>
      </p:sp>
      <p:sp>
        <p:nvSpPr>
          <p:cNvPr id="5" name="TextBox 2">
            <a:extLst>
              <a:ext uri="{FF2B5EF4-FFF2-40B4-BE49-F238E27FC236}">
                <a16:creationId xmlns:a16="http://schemas.microsoft.com/office/drawing/2014/main" id="{B28C03BF-FAB1-098D-D6BF-D7C070EAD74E}"/>
              </a:ext>
            </a:extLst>
          </p:cNvPr>
          <p:cNvSpPr txBox="1"/>
          <p:nvPr/>
        </p:nvSpPr>
        <p:spPr>
          <a:xfrm>
            <a:off x="216055" y="738184"/>
            <a:ext cx="3954929" cy="5909310"/>
          </a:xfrm>
          <a:prstGeom prst="rect">
            <a:avLst/>
          </a:prstGeom>
          <a:noFill/>
        </p:spPr>
        <p:txBody>
          <a:bodyPr wrap="none" rtlCol="0">
            <a:spAutoFit/>
          </a:bodyPr>
          <a:lstStyle/>
          <a:p>
            <a:r>
              <a:rPr lang="en-JP" b="1" dirty="0">
                <a:latin typeface="Hiragino Kaku Gothic ProN W3" panose="020B0300000000000000" pitchFamily="34" charset="-128"/>
                <a:ea typeface="Hiragino Kaku Gothic ProN W3" panose="020B0300000000000000" pitchFamily="34" charset="-128"/>
              </a:rPr>
              <a:t>東京都立駒込病院</a:t>
            </a:r>
          </a:p>
          <a:p>
            <a:r>
              <a:rPr lang="ja-JP" altLang="en-US">
                <a:latin typeface="Hiragino Kaku Gothic ProN W3" panose="020B0300000000000000" pitchFamily="34" charset="-128"/>
                <a:ea typeface="Hiragino Kaku Gothic ProN W3" panose="020B0300000000000000" pitchFamily="34" charset="-128"/>
              </a:rPr>
              <a:t>　骨軟部腫瘍科　平井利英先生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三輪哲史先生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遺伝子診療科　山口達郎先生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腫瘍内科　　　下山達先生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金政佑典先生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田村太一先生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脳外科　　　　大谷良平先生</a:t>
            </a:r>
            <a:endParaRPr lang="en-US" dirty="0">
              <a:latin typeface="Hiragino Kaku Gothic ProN W3" panose="020B0300000000000000" pitchFamily="34" charset="-128"/>
              <a:ea typeface="Hiragino Kaku Gothic ProN W3" panose="020B0300000000000000" pitchFamily="34" charset="-128"/>
            </a:endParaRPr>
          </a:p>
          <a:p>
            <a:endParaRPr lang="en-US" dirty="0">
              <a:latin typeface="Hiragino Kaku Gothic ProN W3" panose="020B0300000000000000" pitchFamily="34" charset="-128"/>
              <a:ea typeface="Hiragino Kaku Gothic ProN W3" panose="020B0300000000000000" pitchFamily="34" charset="-128"/>
            </a:endParaRPr>
          </a:p>
          <a:p>
            <a:r>
              <a:rPr lang="en-US" b="1" dirty="0" err="1">
                <a:latin typeface="Hiragino Kaku Gothic ProN W3" panose="020B0300000000000000" pitchFamily="34" charset="-128"/>
                <a:ea typeface="Hiragino Kaku Gothic ProN W3" panose="020B0300000000000000" pitchFamily="34" charset="-128"/>
              </a:rPr>
              <a:t>東京大学医学部附属病院</a:t>
            </a:r>
            <a:endParaRPr lang="en-US" b="1"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整形外科　　　小林寛先生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張劉喆先生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皮膚科　　　　</a:t>
            </a:r>
            <a:r>
              <a:rPr lang="ja-JP" altLang="en-US" b="0" i="0" u="none" strike="noStrike">
                <a:solidFill>
                  <a:srgbClr val="000000"/>
                </a:solidFill>
                <a:effectLst/>
                <a:latin typeface="Hiragino Kaku Gothic ProN W3" panose="020B0300000000000000" pitchFamily="34" charset="-128"/>
                <a:ea typeface="Hiragino Kaku Gothic ProN W3" panose="020B0300000000000000" pitchFamily="34" charset="-128"/>
              </a:rPr>
              <a:t>住田隼一先生</a:t>
            </a:r>
            <a:endParaRPr lang="en-US" altLang="ja-JP" b="0" i="0" u="none" strike="noStrike" dirty="0">
              <a:solidFill>
                <a:srgbClr val="000000"/>
              </a:solidFill>
              <a:effectLst/>
              <a:latin typeface="Hiragino Kaku Gothic ProN W3" panose="020B0300000000000000" pitchFamily="34" charset="-128"/>
              <a:ea typeface="Hiragino Kaku Gothic ProN W3" panose="020B0300000000000000" pitchFamily="34" charset="-128"/>
            </a:endParaRPr>
          </a:p>
          <a:p>
            <a:r>
              <a:rPr lang="ja-JP" altLang="en-US">
                <a:solidFill>
                  <a:srgbClr val="000000"/>
                </a:solidFill>
                <a:latin typeface="Hiragino Kaku Gothic ProN W3" panose="020B0300000000000000" pitchFamily="34" charset="-128"/>
                <a:ea typeface="Hiragino Kaku Gothic ProN W3" panose="020B0300000000000000" pitchFamily="34" charset="-128"/>
              </a:rPr>
              <a:t>　　　　　　　　</a:t>
            </a:r>
            <a:r>
              <a:rPr lang="ja-JP" altLang="en-US" b="0" i="0" u="none" strike="noStrike">
                <a:solidFill>
                  <a:srgbClr val="000000"/>
                </a:solidFill>
                <a:effectLst/>
                <a:latin typeface="Hiragino Kaku Gothic ProN W3" panose="020B0300000000000000" pitchFamily="34" charset="-128"/>
                <a:ea typeface="Hiragino Kaku Gothic ProN W3" panose="020B0300000000000000" pitchFamily="34" charset="-128"/>
              </a:rPr>
              <a:t>岩澤億斗先生</a:t>
            </a:r>
            <a:endParaRPr lang="en-US" altLang="ja-JP" b="0" i="0" u="none" strike="noStrike" dirty="0">
              <a:solidFill>
                <a:srgbClr val="000000"/>
              </a:solidFill>
              <a:effectLst/>
              <a:latin typeface="Hiragino Kaku Gothic ProN W3" panose="020B0300000000000000" pitchFamily="34" charset="-128"/>
              <a:ea typeface="Hiragino Kaku Gothic ProN W3" panose="020B0300000000000000" pitchFamily="34" charset="-128"/>
            </a:endParaRPr>
          </a:p>
          <a:p>
            <a:endParaRPr lang="en-US" dirty="0">
              <a:solidFill>
                <a:srgbClr val="000000"/>
              </a:solidFill>
              <a:latin typeface="Hiragino Kaku Gothic ProN W3" panose="020B0300000000000000" pitchFamily="34" charset="-128"/>
              <a:ea typeface="Hiragino Kaku Gothic ProN W3" panose="020B0300000000000000" pitchFamily="34" charset="-128"/>
            </a:endParaRPr>
          </a:p>
          <a:p>
            <a:r>
              <a:rPr lang="en-US" b="1" dirty="0" err="1">
                <a:latin typeface="Hiragino Kaku Gothic ProN W3" panose="020B0300000000000000" pitchFamily="34" charset="-128"/>
                <a:ea typeface="Hiragino Kaku Gothic ProN W3" panose="020B0300000000000000" pitchFamily="34" charset="-128"/>
              </a:rPr>
              <a:t>自治医科大学さいたま医療センタ</a:t>
            </a:r>
            <a:r>
              <a:rPr lang="en-US" b="1" dirty="0">
                <a:latin typeface="Hiragino Kaku Gothic ProN W3" panose="020B0300000000000000" pitchFamily="34" charset="-128"/>
                <a:ea typeface="Hiragino Kaku Gothic ProN W3" panose="020B0300000000000000" pitchFamily="34" charset="-128"/>
              </a:rPr>
              <a:t>ー</a:t>
            </a:r>
          </a:p>
          <a:p>
            <a:r>
              <a:rPr lang="ja-JP" altLang="en-US">
                <a:latin typeface="Hiragino Kaku Gothic ProN W3" panose="020B0300000000000000" pitchFamily="34" charset="-128"/>
                <a:ea typeface="Hiragino Kaku Gothic ProN W3" panose="020B0300000000000000" pitchFamily="34" charset="-128"/>
              </a:rPr>
              <a:t>　整形外科　　　秋山達先生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望月貴夫先生</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b="1" dirty="0">
              <a:latin typeface="Hiragino Kaku Gothic ProN W3" panose="020B0300000000000000" pitchFamily="34" charset="-128"/>
              <a:ea typeface="Hiragino Kaku Gothic ProN W3" panose="020B0300000000000000" pitchFamily="34" charset="-128"/>
            </a:endParaRPr>
          </a:p>
          <a:p>
            <a:r>
              <a:rPr lang="ja-JP" altLang="en-US" b="1">
                <a:latin typeface="Hiragino Kaku Gothic ProN W3" panose="020B0300000000000000" pitchFamily="34" charset="-128"/>
                <a:ea typeface="Hiragino Kaku Gothic ProN W3" panose="020B0300000000000000" pitchFamily="34" charset="-128"/>
              </a:rPr>
              <a:t>岡山</a:t>
            </a:r>
            <a:r>
              <a:rPr lang="en-US" altLang="ja-JP" b="1" dirty="0" err="1">
                <a:latin typeface="Hiragino Kaku Gothic ProN W3" panose="020B0300000000000000" pitchFamily="34" charset="-128"/>
                <a:ea typeface="Hiragino Kaku Gothic ProN W3" panose="020B0300000000000000" pitchFamily="34" charset="-128"/>
              </a:rPr>
              <a:t>大学</a:t>
            </a:r>
            <a:r>
              <a:rPr lang="ja-JP" altLang="en-US" b="1">
                <a:latin typeface="Hiragino Kaku Gothic ProN W3" panose="020B0300000000000000" pitchFamily="34" charset="-128"/>
                <a:ea typeface="Hiragino Kaku Gothic ProN W3" panose="020B0300000000000000" pitchFamily="34" charset="-128"/>
              </a:rPr>
              <a:t>病院</a:t>
            </a:r>
            <a:endParaRPr lang="en-US" altLang="ja-JP" b="1"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整形外科　　　中道亮先生</a:t>
            </a:r>
          </a:p>
        </p:txBody>
      </p:sp>
      <p:sp>
        <p:nvSpPr>
          <p:cNvPr id="7" name="TextBox 3">
            <a:extLst>
              <a:ext uri="{FF2B5EF4-FFF2-40B4-BE49-F238E27FC236}">
                <a16:creationId xmlns:a16="http://schemas.microsoft.com/office/drawing/2014/main" id="{EA1E3EA0-F198-68EB-5BBE-1C6B64AA6AFE}"/>
              </a:ext>
            </a:extLst>
          </p:cNvPr>
          <p:cNvSpPr txBox="1"/>
          <p:nvPr/>
        </p:nvSpPr>
        <p:spPr>
          <a:xfrm>
            <a:off x="4240045" y="724222"/>
            <a:ext cx="4570482" cy="6186309"/>
          </a:xfrm>
          <a:prstGeom prst="rect">
            <a:avLst/>
          </a:prstGeom>
          <a:noFill/>
        </p:spPr>
        <p:txBody>
          <a:bodyPr wrap="none" rtlCol="0">
            <a:spAutoFit/>
          </a:bodyPr>
          <a:lstStyle/>
          <a:p>
            <a:r>
              <a:rPr lang="en-JP" b="1" dirty="0">
                <a:latin typeface="Hiragino Kaku Gothic ProN W3" panose="020B0300000000000000" pitchFamily="34" charset="-128"/>
                <a:ea typeface="Hiragino Kaku Gothic ProN W3" panose="020B0300000000000000" pitchFamily="34" charset="-128"/>
              </a:rPr>
              <a:t>国立がん研究センター研究所</a:t>
            </a:r>
          </a:p>
          <a:p>
            <a:r>
              <a:rPr lang="ja-JP" altLang="en-US">
                <a:latin typeface="Hiragino Kaku Gothic ProN W3" panose="020B0300000000000000" pitchFamily="34" charset="-128"/>
                <a:ea typeface="Hiragino Kaku Gothic ProN W3" panose="020B0300000000000000" pitchFamily="34" charset="-128"/>
              </a:rPr>
              <a:t>　細胞情報学分野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間野博行先生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高阪真路先生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a:t>
            </a:r>
            <a:r>
              <a:rPr lang="ja-JP" altLang="en-US" i="0" u="none" strike="noStrike">
                <a:effectLst/>
                <a:latin typeface="Hiragino Kaku Gothic ProN W3" panose="020B0300000000000000" pitchFamily="34" charset="-128"/>
                <a:ea typeface="Hiragino Kaku Gothic ProN W3" panose="020B0300000000000000" pitchFamily="34" charset="-128"/>
              </a:rPr>
              <a:t>上野敏秀先生</a:t>
            </a:r>
            <a:endParaRPr lang="en-US" altLang="ja-JP" i="0" u="none" strike="noStrike" dirty="0">
              <a:effectLst/>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末原義之先生</a:t>
            </a:r>
            <a:endParaRPr lang="en-US" altLang="ja-JP" i="0" u="none" strike="noStrike" dirty="0">
              <a:effectLst/>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生物情報学分野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加藤護先生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ゲノム解析基盤開発分野　白石友一先生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分子病理分野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谷田部恭先生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がんゲノム情報管理センター</a:t>
            </a:r>
            <a:endParaRPr lang="en-US"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河野隆志先生</a:t>
            </a:r>
            <a:endParaRPr lang="en-JP" dirty="0">
              <a:latin typeface="Hiragino Kaku Gothic ProN W3" panose="020B0300000000000000" pitchFamily="34" charset="-128"/>
              <a:ea typeface="Hiragino Kaku Gothic ProN W3" panose="020B0300000000000000" pitchFamily="34" charset="-128"/>
            </a:endParaRPr>
          </a:p>
          <a:p>
            <a:endParaRPr lang="en-JP" b="1" dirty="0">
              <a:latin typeface="Hiragino Kaku Gothic ProN W3" panose="020B0300000000000000" pitchFamily="34" charset="-128"/>
              <a:ea typeface="Hiragino Kaku Gothic ProN W3" panose="020B0300000000000000" pitchFamily="34" charset="-128"/>
            </a:endParaRPr>
          </a:p>
          <a:p>
            <a:r>
              <a:rPr lang="en-JP" b="1" dirty="0">
                <a:latin typeface="Hiragino Kaku Gothic ProN W3" panose="020B0300000000000000" pitchFamily="34" charset="-128"/>
                <a:ea typeface="Hiragino Kaku Gothic ProN W3" panose="020B0300000000000000" pitchFamily="34" charset="-128"/>
              </a:rPr>
              <a:t>国立がん研究センター中央病院</a:t>
            </a:r>
          </a:p>
          <a:p>
            <a:r>
              <a:rPr lang="ja-JP" altLang="en-US">
                <a:latin typeface="Hiragino Kaku Gothic ProN W3" panose="020B0300000000000000" pitchFamily="34" charset="-128"/>
                <a:ea typeface="Hiragino Kaku Gothic ProN W3" panose="020B0300000000000000" pitchFamily="34" charset="-128"/>
              </a:rPr>
              <a:t>　骨軟部腫瘍科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小倉浩一先生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小林英介先生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神尾聡先生</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b="1">
                <a:latin typeface="Hiragino Kaku Gothic ProN W3" panose="020B0300000000000000" pitchFamily="34" charset="-128"/>
                <a:ea typeface="Hiragino Kaku Gothic ProN W3" panose="020B0300000000000000" pitchFamily="34" charset="-128"/>
              </a:rPr>
              <a:t>九州がんセンター</a:t>
            </a:r>
            <a:endParaRPr lang="en-US" altLang="ja-JP" b="1"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腫瘍遺伝学研究室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織田信弥先生</a:t>
            </a:r>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整形外科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石原新先生</a:t>
            </a:r>
            <a:endParaRPr lang="en-US" altLang="ja-JP" dirty="0">
              <a:latin typeface="Hiragino Kaku Gothic ProN W3" panose="020B0300000000000000" pitchFamily="34" charset="-128"/>
              <a:ea typeface="Hiragino Kaku Gothic ProN W3" panose="020B0300000000000000" pitchFamily="34" charset="-128"/>
            </a:endParaRPr>
          </a:p>
          <a:p>
            <a:endParaRPr lang="en-US" altLang="ja-JP" dirty="0">
              <a:latin typeface="Hiragino Kaku Gothic ProN W3" panose="020B0300000000000000" pitchFamily="34" charset="-128"/>
              <a:ea typeface="Hiragino Kaku Gothic ProN W3" panose="020B0300000000000000" pitchFamily="34" charset="-128"/>
            </a:endParaRPr>
          </a:p>
          <a:p>
            <a:r>
              <a:rPr lang="ja-JP" altLang="en-US" b="1">
                <a:latin typeface="Hiragino Kaku Gothic ProN W3" panose="020B0300000000000000" pitchFamily="34" charset="-128"/>
                <a:ea typeface="Hiragino Kaku Gothic ProN W3" panose="020B0300000000000000" pitchFamily="34" charset="-128"/>
              </a:rPr>
              <a:t>大阪大学医学部附属病院</a:t>
            </a:r>
            <a:endParaRPr lang="en-US" altLang="ja-JP" b="1"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　整形外科　　　　</a:t>
            </a:r>
            <a:r>
              <a:rPr lang="en-US" altLang="ja-JP" dirty="0">
                <a:latin typeface="Hiragino Kaku Gothic ProN W3" panose="020B0300000000000000" pitchFamily="34" charset="-128"/>
                <a:ea typeface="Hiragino Kaku Gothic ProN W3" panose="020B0300000000000000" pitchFamily="34" charset="-128"/>
              </a:rPr>
              <a:t>	</a:t>
            </a:r>
            <a:r>
              <a:rPr lang="ja-JP" altLang="en-US">
                <a:latin typeface="Hiragino Kaku Gothic ProN W3" panose="020B0300000000000000" pitchFamily="34" charset="-128"/>
                <a:ea typeface="Hiragino Kaku Gothic ProN W3" panose="020B0300000000000000" pitchFamily="34" charset="-128"/>
              </a:rPr>
              <a:t>　</a:t>
            </a:r>
            <a:r>
              <a:rPr lang="ja-JP" altLang="en-US" b="0" i="0" u="none" strike="noStrike">
                <a:solidFill>
                  <a:srgbClr val="000000"/>
                </a:solidFill>
                <a:effectLst/>
                <a:latin typeface="Hiragino Kaku Gothic ProN W3" panose="020B0300000000000000" pitchFamily="34" charset="-128"/>
                <a:ea typeface="Hiragino Kaku Gothic ProN W3" panose="020B0300000000000000" pitchFamily="34" charset="-128"/>
              </a:rPr>
              <a:t>王谷英達先生</a:t>
            </a:r>
            <a:endParaRPr lang="en-JP" altLang="ja-JP" dirty="0">
              <a:latin typeface="Hiragino Kaku Gothic ProN W3" panose="020B0300000000000000" pitchFamily="34" charset="-128"/>
              <a:ea typeface="Hiragino Kaku Gothic ProN W3" panose="020B0300000000000000" pitchFamily="34" charset="-128"/>
            </a:endParaRPr>
          </a:p>
        </p:txBody>
      </p:sp>
    </p:spTree>
    <p:extLst>
      <p:ext uri="{BB962C8B-B14F-4D97-AF65-F5344CB8AC3E}">
        <p14:creationId xmlns:p14="http://schemas.microsoft.com/office/powerpoint/2010/main" val="630118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54BB705-A6DA-ADC4-0788-DDE682966249}"/>
            </a:ext>
          </a:extLst>
        </p:cNvPr>
        <p:cNvGrpSpPr/>
        <p:nvPr/>
      </p:nvGrpSpPr>
      <p:grpSpPr>
        <a:xfrm>
          <a:off x="0" y="0"/>
          <a:ext cx="0" cy="0"/>
          <a:chOff x="0" y="0"/>
          <a:chExt cx="0" cy="0"/>
        </a:xfrm>
      </p:grpSpPr>
      <p:pic>
        <p:nvPicPr>
          <p:cNvPr id="17412" name="Picture 4" descr="Plot object">
            <a:extLst>
              <a:ext uri="{FF2B5EF4-FFF2-40B4-BE49-F238E27FC236}">
                <a16:creationId xmlns:a16="http://schemas.microsoft.com/office/drawing/2014/main" id="{817B9485-A4C8-A341-0D57-CB0EF2D53F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780" b="27799"/>
          <a:stretch>
            <a:fillRect/>
          </a:stretch>
        </p:blipFill>
        <p:spPr bwMode="auto">
          <a:xfrm>
            <a:off x="0" y="741874"/>
            <a:ext cx="6858000" cy="46237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7505849-6524-E9B1-B821-D236A54BD142}"/>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③</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CGP</a:t>
            </a:r>
            <a:r>
              <a:rPr lang="ja-JP" altLang="en-US" sz="2800" b="1">
                <a:latin typeface="Hiragino Kaku Gothic ProN W6" panose="020B0300000000000000" pitchFamily="34" charset="-128"/>
                <a:ea typeface="Hiragino Kaku Gothic ProN W6" panose="020B0300000000000000" pitchFamily="34" charset="-128"/>
              </a:rPr>
              <a:t>検査後の生存期間解析</a:t>
            </a:r>
          </a:p>
        </p:txBody>
      </p:sp>
      <p:cxnSp>
        <p:nvCxnSpPr>
          <p:cNvPr id="6" name="Straight Connector 5">
            <a:extLst>
              <a:ext uri="{FF2B5EF4-FFF2-40B4-BE49-F238E27FC236}">
                <a16:creationId xmlns:a16="http://schemas.microsoft.com/office/drawing/2014/main" id="{CB41AA66-5C1A-7575-837A-903C5B3508C5}"/>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6DA3BB81-AB77-6B00-7AC9-258D40345E16}"/>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26</a:t>
            </a:fld>
            <a:endParaRPr lang="ja-JP" altLang="en-US"/>
          </a:p>
        </p:txBody>
      </p:sp>
      <p:pic>
        <p:nvPicPr>
          <p:cNvPr id="23" name="Picture 6" descr="Plot object">
            <a:extLst>
              <a:ext uri="{FF2B5EF4-FFF2-40B4-BE49-F238E27FC236}">
                <a16:creationId xmlns:a16="http://schemas.microsoft.com/office/drawing/2014/main" id="{BA6A9049-12E1-47B3-2140-BDDD146CE9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6897" t="16927" r="20084" b="77790"/>
          <a:stretch>
            <a:fillRect/>
          </a:stretch>
        </p:blipFill>
        <p:spPr bwMode="auto">
          <a:xfrm>
            <a:off x="3114135" y="1414732"/>
            <a:ext cx="474455" cy="830291"/>
          </a:xfrm>
          <a:prstGeom prst="rect">
            <a:avLst/>
          </a:prstGeom>
          <a:noFill/>
          <a:extLst>
            <a:ext uri="{909E8E84-426E-40DD-AFC4-6F175D3DCCD1}">
              <a14:hiddenFill xmlns:a14="http://schemas.microsoft.com/office/drawing/2010/main">
                <a:solidFill>
                  <a:srgbClr val="FFFFFF"/>
                </a:solidFill>
              </a14:hiddenFill>
            </a:ext>
          </a:extLst>
        </p:spPr>
      </p:pic>
      <p:sp>
        <p:nvSpPr>
          <p:cNvPr id="24" name="テキスト ボックス 23">
            <a:extLst>
              <a:ext uri="{FF2B5EF4-FFF2-40B4-BE49-F238E27FC236}">
                <a16:creationId xmlns:a16="http://schemas.microsoft.com/office/drawing/2014/main" id="{BCCD9AD3-5AF2-3C2E-7D47-A1D62299A0EE}"/>
              </a:ext>
            </a:extLst>
          </p:cNvPr>
          <p:cNvSpPr txBox="1"/>
          <p:nvPr/>
        </p:nvSpPr>
        <p:spPr>
          <a:xfrm>
            <a:off x="2104844" y="5331124"/>
            <a:ext cx="3225563"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検査後の生存期間（月）</a:t>
            </a:r>
            <a:endParaRPr kumimoji="1" lang="ja-JP" altLang="en-US">
              <a:latin typeface="Hiragino Kaku Gothic ProN W3" panose="020B0300000000000000" pitchFamily="34" charset="-128"/>
              <a:ea typeface="Hiragino Kaku Gothic ProN W3" panose="020B0300000000000000" pitchFamily="34" charset="-128"/>
            </a:endParaRPr>
          </a:p>
        </p:txBody>
      </p:sp>
      <p:sp>
        <p:nvSpPr>
          <p:cNvPr id="25" name="正方形/長方形 24">
            <a:extLst>
              <a:ext uri="{FF2B5EF4-FFF2-40B4-BE49-F238E27FC236}">
                <a16:creationId xmlns:a16="http://schemas.microsoft.com/office/drawing/2014/main" id="{4A3B950C-2CA3-2856-A3DD-6E27D230C252}"/>
              </a:ext>
            </a:extLst>
          </p:cNvPr>
          <p:cNvSpPr/>
          <p:nvPr/>
        </p:nvSpPr>
        <p:spPr>
          <a:xfrm>
            <a:off x="5244860" y="1216325"/>
            <a:ext cx="785004" cy="819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a:extLst>
              <a:ext uri="{FF2B5EF4-FFF2-40B4-BE49-F238E27FC236}">
                <a16:creationId xmlns:a16="http://schemas.microsoft.com/office/drawing/2014/main" id="{97308A67-D4D7-42EB-A6F2-D717EEFC53CD}"/>
              </a:ext>
            </a:extLst>
          </p:cNvPr>
          <p:cNvSpPr txBox="1"/>
          <p:nvPr/>
        </p:nvSpPr>
        <p:spPr>
          <a:xfrm>
            <a:off x="3525698" y="1406829"/>
            <a:ext cx="3585847" cy="671787"/>
          </a:xfrm>
          <a:prstGeom prst="rect">
            <a:avLst/>
          </a:prstGeom>
          <a:noFill/>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非推奨治療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16.1 (15.1-17.2)</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推奨治療</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17.1 (16.6-17.8)</a:t>
            </a:r>
          </a:p>
        </p:txBody>
      </p:sp>
      <p:sp>
        <p:nvSpPr>
          <p:cNvPr id="15" name="テキスト ボックス 14">
            <a:extLst>
              <a:ext uri="{FF2B5EF4-FFF2-40B4-BE49-F238E27FC236}">
                <a16:creationId xmlns:a16="http://schemas.microsoft.com/office/drawing/2014/main" id="{4C8F6F81-0A52-F071-1B22-48E78D81DD3E}"/>
              </a:ext>
            </a:extLst>
          </p:cNvPr>
          <p:cNvSpPr txBox="1"/>
          <p:nvPr/>
        </p:nvSpPr>
        <p:spPr>
          <a:xfrm>
            <a:off x="3527880" y="1095915"/>
            <a:ext cx="2760777" cy="307777"/>
          </a:xfrm>
          <a:prstGeom prst="rect">
            <a:avLst/>
          </a:prstGeom>
          <a:noFill/>
        </p:spPr>
        <p:txBody>
          <a:bodyPr wrap="square" rtlCol="0">
            <a:spAutoFit/>
          </a:bodyPr>
          <a:lstStyle/>
          <a:p>
            <a:r>
              <a:rPr lang="ja-JP" altLang="en-US" sz="1400">
                <a:latin typeface="Hiragino Kaku Gothic ProN W3" panose="020B0300000000000000" pitchFamily="34" charset="-128"/>
                <a:ea typeface="Hiragino Kaku Gothic ProN W3" panose="020B0300000000000000" pitchFamily="34" charset="-128"/>
              </a:rPr>
              <a:t>生存期間中央値（月</a:t>
            </a:r>
            <a:r>
              <a:rPr lang="en-US" altLang="ja-JP" sz="1400" dirty="0">
                <a:latin typeface="Hiragino Kaku Gothic ProN W3" panose="020B0300000000000000" pitchFamily="34" charset="-128"/>
                <a:ea typeface="Hiragino Kaku Gothic ProN W3" panose="020B0300000000000000" pitchFamily="34" charset="-128"/>
              </a:rPr>
              <a:t>, 95% CI</a:t>
            </a:r>
            <a:r>
              <a:rPr lang="ja-JP" altLang="en-US" sz="1400">
                <a:latin typeface="Hiragino Kaku Gothic ProN W3" panose="020B0300000000000000" pitchFamily="34" charset="-128"/>
                <a:ea typeface="Hiragino Kaku Gothic ProN W3" panose="020B0300000000000000" pitchFamily="34" charset="-128"/>
              </a:rPr>
              <a:t>）</a:t>
            </a:r>
            <a:endParaRPr lang="en-US" altLang="ja-JP" sz="1400" dirty="0">
              <a:latin typeface="Hiragino Kaku Gothic ProN W3" panose="020B0300000000000000" pitchFamily="34" charset="-128"/>
              <a:ea typeface="Hiragino Kaku Gothic ProN W3" panose="020B0300000000000000" pitchFamily="34" charset="-128"/>
            </a:endParaRPr>
          </a:p>
        </p:txBody>
      </p:sp>
      <p:sp>
        <p:nvSpPr>
          <p:cNvPr id="17" name="テキスト ボックス 16">
            <a:extLst>
              <a:ext uri="{FF2B5EF4-FFF2-40B4-BE49-F238E27FC236}">
                <a16:creationId xmlns:a16="http://schemas.microsoft.com/office/drawing/2014/main" id="{1C6B5BF6-9B3B-1A0E-309A-FD8EE5613E06}"/>
              </a:ext>
            </a:extLst>
          </p:cNvPr>
          <p:cNvSpPr txBox="1"/>
          <p:nvPr/>
        </p:nvSpPr>
        <p:spPr>
          <a:xfrm>
            <a:off x="7304432" y="5560584"/>
            <a:ext cx="4781176" cy="991233"/>
          </a:xfrm>
          <a:prstGeom prst="rect">
            <a:avLst/>
          </a:prstGeom>
          <a:solidFill>
            <a:schemeClr val="accent5">
              <a:lumMod val="20000"/>
              <a:lumOff val="80000"/>
            </a:schemeClr>
          </a:solidFill>
          <a:ln>
            <a:solidFill>
              <a:schemeClr val="tx1"/>
            </a:solidFill>
          </a:ln>
        </p:spPr>
        <p:txBody>
          <a:bodyPr wrap="square" rtlCol="0">
            <a:spAutoFit/>
          </a:bodyPr>
          <a:lstStyle/>
          <a:p>
            <a:pPr>
              <a:lnSpc>
                <a:spcPts val="2380"/>
              </a:lnSpc>
            </a:pPr>
            <a:r>
              <a:rPr lang="ja-JP" altLang="en-US">
                <a:latin typeface="Hiragino Kaku Gothic ProN W3" panose="020B0300000000000000" pitchFamily="34" charset="-128"/>
                <a:ea typeface="Hiragino Kaku Gothic ProN W3" panose="020B0300000000000000" pitchFamily="34" charset="-128"/>
              </a:rPr>
              <a:t>推奨治療があり、</a:t>
            </a:r>
            <a:endParaRPr lang="en-US" altLang="ja-JP"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a:latin typeface="Hiragino Kaku Gothic ProN W3" panose="020B0300000000000000" pitchFamily="34" charset="-128"/>
                <a:ea typeface="Hiragino Kaku Gothic ProN W3" panose="020B0300000000000000" pitchFamily="34" charset="-128"/>
              </a:rPr>
              <a:t>何らかの治療を受けた患者の推奨治療の</a:t>
            </a:r>
            <a:r>
              <a:rPr lang="en-US" altLang="ja-JP" dirty="0">
                <a:latin typeface="Hiragino Kaku Gothic ProN W3" panose="020B0300000000000000" pitchFamily="34" charset="-128"/>
                <a:ea typeface="Hiragino Kaku Gothic ProN W3" panose="020B0300000000000000" pitchFamily="34" charset="-128"/>
              </a:rPr>
              <a:t>ATE</a:t>
            </a:r>
          </a:p>
          <a:p>
            <a:pPr>
              <a:lnSpc>
                <a:spcPts val="2380"/>
              </a:lnSpc>
            </a:pPr>
            <a:r>
              <a:rPr lang="en-US" altLang="ja-JP" dirty="0">
                <a:latin typeface="Hiragino Kaku Gothic ProN W3" panose="020B0300000000000000" pitchFamily="34" charset="-128"/>
                <a:ea typeface="Hiragino Kaku Gothic ProN W3" panose="020B0300000000000000" pitchFamily="34" charset="-128"/>
              </a:rPr>
              <a:t>5-year RMST 59.5 (14.8-100.4)</a:t>
            </a:r>
            <a:r>
              <a:rPr lang="ja-JP" altLang="en-US">
                <a:latin typeface="Hiragino Kaku Gothic ProN W3" panose="020B0300000000000000" pitchFamily="34" charset="-128"/>
                <a:ea typeface="Hiragino Kaku Gothic ProN W3" panose="020B0300000000000000" pitchFamily="34" charset="-128"/>
              </a:rPr>
              <a:t> 日</a:t>
            </a:r>
            <a:endParaRPr lang="en-US" altLang="ja-JP" dirty="0">
              <a:latin typeface="Hiragino Kaku Gothic ProN W3" panose="020B0300000000000000" pitchFamily="34" charset="-128"/>
              <a:ea typeface="Hiragino Kaku Gothic ProN W3" panose="020B0300000000000000" pitchFamily="34" charset="-128"/>
            </a:endParaRPr>
          </a:p>
        </p:txBody>
      </p:sp>
      <p:sp>
        <p:nvSpPr>
          <p:cNvPr id="18" name="テキスト ボックス 17">
            <a:extLst>
              <a:ext uri="{FF2B5EF4-FFF2-40B4-BE49-F238E27FC236}">
                <a16:creationId xmlns:a16="http://schemas.microsoft.com/office/drawing/2014/main" id="{BC4403B0-E584-F062-0A06-043BAB582CE4}"/>
              </a:ext>
            </a:extLst>
          </p:cNvPr>
          <p:cNvSpPr txBox="1"/>
          <p:nvPr/>
        </p:nvSpPr>
        <p:spPr>
          <a:xfrm>
            <a:off x="7090914" y="1219433"/>
            <a:ext cx="4677015" cy="2826223"/>
          </a:xfrm>
          <a:prstGeom prst="rect">
            <a:avLst/>
          </a:prstGeom>
          <a:noFill/>
          <a:ln>
            <a:solidFill>
              <a:schemeClr val="tx1"/>
            </a:solidFill>
          </a:ln>
        </p:spPr>
        <p:txBody>
          <a:bodyPr wrap="square" rtlCol="0">
            <a:spAutoFit/>
          </a:bodyPr>
          <a:lstStyle/>
          <a:p>
            <a:pPr>
              <a:lnSpc>
                <a:spcPts val="2380"/>
              </a:lnSpc>
            </a:pPr>
            <a:r>
              <a:rPr lang="ja-JP" altLang="en-US" sz="1400">
                <a:latin typeface="Hiragino Kaku Gothic ProN W3" panose="020B0300000000000000" pitchFamily="34" charset="-128"/>
                <a:ea typeface="Hiragino Kaku Gothic ProN W3" panose="020B0300000000000000" pitchFamily="34" charset="-128"/>
              </a:rPr>
              <a:t>傾向スコアを用いた</a:t>
            </a:r>
            <a:r>
              <a:rPr lang="en-US" altLang="ja-JP" sz="1400" dirty="0">
                <a:latin typeface="Hiragino Kaku Gothic ProN W3" panose="020B0300000000000000" pitchFamily="34" charset="-128"/>
                <a:ea typeface="Hiragino Kaku Gothic ProN W3" panose="020B0300000000000000" pitchFamily="34" charset="-128"/>
              </a:rPr>
              <a:t>IPW</a:t>
            </a:r>
            <a:r>
              <a:rPr lang="ja-JP" altLang="en-US" sz="1400">
                <a:latin typeface="Hiragino Kaku Gothic ProN W3" panose="020B0300000000000000" pitchFamily="34" charset="-128"/>
                <a:ea typeface="Hiragino Kaku Gothic ProN W3" panose="020B0300000000000000" pitchFamily="34" charset="-128"/>
              </a:rPr>
              <a:t>を実施</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（パネル</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年齢</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性別</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組織型</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エビデンスレベル</a:t>
            </a:r>
            <a:r>
              <a:rPr lang="en-US" altLang="ja-JP" sz="1400" dirty="0">
                <a:latin typeface="Hiragino Kaku Gothic ProN W3" panose="020B0300000000000000" pitchFamily="34" charset="-128"/>
                <a:ea typeface="Hiragino Kaku Gothic ProN W3" panose="020B0300000000000000" pitchFamily="34" charset="-128"/>
              </a:rPr>
              <a:t>/</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パフォーマンスステータス</a:t>
            </a:r>
            <a:r>
              <a:rPr lang="en-US" altLang="ja-JP" sz="1400" dirty="0">
                <a:latin typeface="Hiragino Kaku Gothic ProN W3" panose="020B0300000000000000" pitchFamily="34" charset="-128"/>
                <a:ea typeface="Hiragino Kaku Gothic ProN W3" panose="020B0300000000000000" pitchFamily="34" charset="-128"/>
              </a:rPr>
              <a:t>/</a:t>
            </a:r>
            <a:r>
              <a:rPr lang="ja-JP" altLang="en-US" sz="1400">
                <a:latin typeface="Hiragino Kaku Gothic ProN W3" panose="020B0300000000000000" pitchFamily="34" charset="-128"/>
                <a:ea typeface="Hiragino Kaku Gothic ProN W3" panose="020B0300000000000000" pitchFamily="34" charset="-128"/>
              </a:rPr>
              <a:t>過去の治療コース数）</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IPW Weight</a:t>
            </a:r>
            <a:r>
              <a:rPr lang="ja-JP" altLang="en-US" sz="1400">
                <a:latin typeface="Hiragino Kaku Gothic ProN W3" panose="020B0300000000000000" pitchFamily="34" charset="-128"/>
                <a:ea typeface="Hiragino Kaku Gothic ProN W3" panose="020B0300000000000000" pitchFamily="34" charset="-128"/>
              </a:rPr>
              <a:t>：推奨治療群 ＝ </a:t>
            </a:r>
            <a:r>
              <a:rPr lang="en-AU" altLang="ja-JP" sz="1400" dirty="0" err="1">
                <a:latin typeface="Hiragino Kaku Gothic ProN W3" panose="020B0300000000000000" pitchFamily="34" charset="-128"/>
                <a:ea typeface="Hiragino Kaku Gothic ProN W3" panose="020B0300000000000000" pitchFamily="34" charset="-128"/>
              </a:rPr>
              <a:t>P</a:t>
            </a:r>
            <a:r>
              <a:rPr lang="en-AU" altLang="ja-JP" sz="1400" baseline="-25000" dirty="0" err="1">
                <a:latin typeface="Hiragino Kaku Gothic ProN W3" panose="020B0300000000000000" pitchFamily="34" charset="-128"/>
                <a:ea typeface="Hiragino Kaku Gothic ProN W3" panose="020B0300000000000000" pitchFamily="34" charset="-128"/>
              </a:rPr>
              <a:t>treat</a:t>
            </a:r>
            <a:r>
              <a:rPr lang="en-AU" altLang="ja-JP" sz="1400" baseline="-25000" dirty="0">
                <a:latin typeface="Hiragino Kaku Gothic ProN W3" panose="020B0300000000000000" pitchFamily="34" charset="-128"/>
                <a:ea typeface="Hiragino Kaku Gothic ProN W3" panose="020B0300000000000000" pitchFamily="34" charset="-128"/>
              </a:rPr>
              <a:t> </a:t>
            </a:r>
            <a:r>
              <a:rPr lang="en-AU" altLang="ja-JP" sz="1400" dirty="0">
                <a:latin typeface="Hiragino Kaku Gothic ProN W3" panose="020B0300000000000000" pitchFamily="34" charset="-128"/>
                <a:ea typeface="Hiragino Kaku Gothic ProN W3" panose="020B0300000000000000" pitchFamily="34" charset="-128"/>
              </a:rPr>
              <a:t>/ PS</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　　</a:t>
            </a:r>
            <a:r>
              <a:rPr lang="en-US" altLang="ja-JP" sz="1400" dirty="0">
                <a:latin typeface="Hiragino Kaku Gothic ProN W3" panose="020B0300000000000000" pitchFamily="34" charset="-128"/>
                <a:ea typeface="Hiragino Kaku Gothic ProN W3" panose="020B0300000000000000" pitchFamily="34" charset="-128"/>
              </a:rPr>
              <a:t>    </a:t>
            </a:r>
            <a:r>
              <a:rPr lang="ja-JP" altLang="en-US" sz="1400">
                <a:latin typeface="Hiragino Kaku Gothic ProN W3" panose="020B0300000000000000" pitchFamily="34" charset="-128"/>
                <a:ea typeface="Hiragino Kaku Gothic ProN W3" panose="020B0300000000000000" pitchFamily="34" charset="-128"/>
              </a:rPr>
              <a:t>非推奨治療群 ＝ </a:t>
            </a:r>
            <a:r>
              <a:rPr lang="en-US" altLang="ja-JP" sz="1400" dirty="0">
                <a:latin typeface="Hiragino Kaku Gothic ProN W3" panose="020B0300000000000000" pitchFamily="34" charset="-128"/>
                <a:ea typeface="Hiragino Kaku Gothic ProN W3" panose="020B0300000000000000" pitchFamily="34" charset="-128"/>
              </a:rPr>
              <a:t>(1 - </a:t>
            </a:r>
            <a:r>
              <a:rPr lang="en-AU" altLang="ja-JP" sz="1400" dirty="0" err="1">
                <a:latin typeface="Hiragino Kaku Gothic ProN W3" panose="020B0300000000000000" pitchFamily="34" charset="-128"/>
                <a:ea typeface="Hiragino Kaku Gothic ProN W3" panose="020B0300000000000000" pitchFamily="34" charset="-128"/>
              </a:rPr>
              <a:t>P</a:t>
            </a:r>
            <a:r>
              <a:rPr lang="en-AU" altLang="ja-JP" sz="1400" baseline="-25000" dirty="0" err="1">
                <a:latin typeface="Hiragino Kaku Gothic ProN W3" panose="020B0300000000000000" pitchFamily="34" charset="-128"/>
                <a:ea typeface="Hiragino Kaku Gothic ProN W3" panose="020B0300000000000000" pitchFamily="34" charset="-128"/>
              </a:rPr>
              <a:t>treat</a:t>
            </a:r>
            <a:r>
              <a:rPr lang="en-AU" altLang="ja-JP" sz="1400" dirty="0">
                <a:latin typeface="Hiragino Kaku Gothic ProN W3" panose="020B0300000000000000" pitchFamily="34" charset="-128"/>
                <a:ea typeface="Hiragino Kaku Gothic ProN W3" panose="020B0300000000000000" pitchFamily="34" charset="-128"/>
              </a:rPr>
              <a:t>) / (1 - PS)</a:t>
            </a:r>
          </a:p>
          <a:p>
            <a:pPr>
              <a:lnSpc>
                <a:spcPts val="2380"/>
              </a:lnSpc>
            </a:pPr>
            <a:r>
              <a:rPr lang="ja-JP" altLang="en-US" sz="1400">
                <a:latin typeface="Hiragino Kaku Gothic ProN W3" panose="020B0300000000000000" pitchFamily="34" charset="-128"/>
                <a:ea typeface="Hiragino Kaku Gothic ProN W3" panose="020B0300000000000000" pitchFamily="34" charset="-128"/>
              </a:rPr>
              <a:t>　　　　　</a:t>
            </a:r>
            <a:r>
              <a:rPr lang="en-AU" altLang="ja-JP" sz="1400" dirty="0">
                <a:latin typeface="Hiragino Kaku Gothic ProN W3" panose="020B0300000000000000" pitchFamily="34" charset="-128"/>
                <a:ea typeface="Hiragino Kaku Gothic ProN W3" panose="020B0300000000000000" pitchFamily="34" charset="-128"/>
              </a:rPr>
              <a:t>            </a:t>
            </a:r>
            <a:r>
              <a:rPr lang="en-AU" altLang="ja-JP" sz="1400" dirty="0" err="1">
                <a:latin typeface="Hiragino Kaku Gothic ProN W3" panose="020B0300000000000000" pitchFamily="34" charset="-128"/>
                <a:ea typeface="Hiragino Kaku Gothic ProN W3" panose="020B0300000000000000" pitchFamily="34" charset="-128"/>
              </a:rPr>
              <a:t>P</a:t>
            </a:r>
            <a:r>
              <a:rPr lang="en-AU" altLang="ja-JP" sz="1400" baseline="-25000" dirty="0" err="1">
                <a:latin typeface="Hiragino Kaku Gothic ProN W3" panose="020B0300000000000000" pitchFamily="34" charset="-128"/>
                <a:ea typeface="Hiragino Kaku Gothic ProN W3" panose="020B0300000000000000" pitchFamily="34" charset="-128"/>
              </a:rPr>
              <a:t>treat</a:t>
            </a:r>
            <a:r>
              <a:rPr lang="en-US" altLang="ja-JP" sz="1400" dirty="0">
                <a:latin typeface="Hiragino Kaku Gothic ProN W3" panose="020B0300000000000000" pitchFamily="34" charset="-128"/>
                <a:ea typeface="Hiragino Kaku Gothic ProN W3" panose="020B0300000000000000" pitchFamily="34" charset="-128"/>
              </a:rPr>
              <a:t> : </a:t>
            </a:r>
            <a:r>
              <a:rPr lang="ja-JP" altLang="en-US" sz="1400">
                <a:latin typeface="Hiragino Kaku Gothic ProN W3" panose="020B0300000000000000" pitchFamily="34" charset="-128"/>
                <a:ea typeface="Hiragino Kaku Gothic ProN W3" panose="020B0300000000000000" pitchFamily="34" charset="-128"/>
              </a:rPr>
              <a:t>推奨治療実施率</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Max |SMD| = 0.011</a:t>
            </a: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Weight &gt; 10 </a:t>
            </a:r>
            <a:r>
              <a:rPr lang="ja-JP" altLang="en-US" sz="1400">
                <a:latin typeface="Hiragino Kaku Gothic ProN W3" panose="020B0300000000000000" pitchFamily="34" charset="-128"/>
                <a:ea typeface="Hiragino Kaku Gothic ProN W3" panose="020B0300000000000000" pitchFamily="34" charset="-128"/>
              </a:rPr>
              <a:t>の症例を除外</a:t>
            </a:r>
            <a:endParaRPr lang="en-US" altLang="ja-JP" sz="1400" dirty="0">
              <a:latin typeface="Hiragino Kaku Gothic ProN W3" panose="020B0300000000000000" pitchFamily="34" charset="-128"/>
              <a:ea typeface="Hiragino Kaku Gothic ProN W3" panose="020B0300000000000000" pitchFamily="34" charset="-128"/>
            </a:endParaRPr>
          </a:p>
          <a:p>
            <a:pPr>
              <a:lnSpc>
                <a:spcPts val="2380"/>
              </a:lnSpc>
            </a:pPr>
            <a:r>
              <a:rPr lang="en-US" altLang="ja-JP" sz="1400" dirty="0">
                <a:latin typeface="Hiragino Kaku Gothic ProN W3" panose="020B0300000000000000" pitchFamily="34" charset="-128"/>
                <a:ea typeface="Hiragino Kaku Gothic ProN W3" panose="020B0300000000000000" pitchFamily="34" charset="-128"/>
              </a:rPr>
              <a:t>E-value = 1.40, CI limit = 1.15</a:t>
            </a:r>
          </a:p>
        </p:txBody>
      </p:sp>
      <p:sp>
        <p:nvSpPr>
          <p:cNvPr id="7" name="テキスト ボックス 6">
            <a:extLst>
              <a:ext uri="{FF2B5EF4-FFF2-40B4-BE49-F238E27FC236}">
                <a16:creationId xmlns:a16="http://schemas.microsoft.com/office/drawing/2014/main" id="{0EB9A658-6A82-7AD1-27E8-901C786C2F18}"/>
              </a:ext>
            </a:extLst>
          </p:cNvPr>
          <p:cNvSpPr txBox="1"/>
          <p:nvPr/>
        </p:nvSpPr>
        <p:spPr>
          <a:xfrm>
            <a:off x="7047781" y="819510"/>
            <a:ext cx="2271776" cy="369332"/>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推奨治療の</a:t>
            </a:r>
            <a:r>
              <a:rPr kumimoji="1" lang="en-US" altLang="ja-JP" dirty="0">
                <a:latin typeface="Hiragino Kaku Gothic ProN W3" panose="020B0300000000000000" pitchFamily="34" charset="-128"/>
                <a:ea typeface="Hiragino Kaku Gothic ProN W3" panose="020B0300000000000000" pitchFamily="34" charset="-128"/>
              </a:rPr>
              <a:t>ATE</a:t>
            </a:r>
            <a:r>
              <a:rPr kumimoji="1" lang="ja-JP" altLang="en-US">
                <a:latin typeface="Hiragino Kaku Gothic ProN W3" panose="020B0300000000000000" pitchFamily="34" charset="-128"/>
                <a:ea typeface="Hiragino Kaku Gothic ProN W3" panose="020B0300000000000000" pitchFamily="34" charset="-128"/>
              </a:rPr>
              <a:t>推定</a:t>
            </a:r>
          </a:p>
        </p:txBody>
      </p:sp>
      <p:pic>
        <p:nvPicPr>
          <p:cNvPr id="11" name="Picture 4" descr="Plot object">
            <a:extLst>
              <a:ext uri="{FF2B5EF4-FFF2-40B4-BE49-F238E27FC236}">
                <a16:creationId xmlns:a16="http://schemas.microsoft.com/office/drawing/2014/main" id="{CBA2D97A-DA51-9D04-0F7F-17D547C265E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80545" b="16436"/>
          <a:stretch>
            <a:fillRect/>
          </a:stretch>
        </p:blipFill>
        <p:spPr bwMode="auto">
          <a:xfrm>
            <a:off x="0" y="5684808"/>
            <a:ext cx="6858000" cy="2070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Plot object">
            <a:extLst>
              <a:ext uri="{FF2B5EF4-FFF2-40B4-BE49-F238E27FC236}">
                <a16:creationId xmlns:a16="http://schemas.microsoft.com/office/drawing/2014/main" id="{6D586AF4-01EE-0AC0-C608-73D828F9A92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405" b="6499"/>
          <a:stretch>
            <a:fillRect/>
          </a:stretch>
        </p:blipFill>
        <p:spPr bwMode="auto">
          <a:xfrm>
            <a:off x="0" y="5952226"/>
            <a:ext cx="6858000" cy="143773"/>
          </a:xfrm>
          <a:prstGeom prst="rect">
            <a:avLst/>
          </a:prstGeom>
          <a:noFill/>
          <a:extLst>
            <a:ext uri="{909E8E84-426E-40DD-AFC4-6F175D3DCCD1}">
              <a14:hiddenFill xmlns:a14="http://schemas.microsoft.com/office/drawing/2010/main">
                <a:solidFill>
                  <a:srgbClr val="FFFFFF"/>
                </a:solidFill>
              </a14:hiddenFill>
            </a:ext>
          </a:extLst>
        </p:spPr>
      </p:pic>
      <p:sp>
        <p:nvSpPr>
          <p:cNvPr id="3" name="テキスト ボックス 2">
            <a:extLst>
              <a:ext uri="{FF2B5EF4-FFF2-40B4-BE49-F238E27FC236}">
                <a16:creationId xmlns:a16="http://schemas.microsoft.com/office/drawing/2014/main" id="{6DE4531B-B627-DED2-2311-4181562D9DC8}"/>
              </a:ext>
            </a:extLst>
          </p:cNvPr>
          <p:cNvSpPr txBox="1"/>
          <p:nvPr/>
        </p:nvSpPr>
        <p:spPr>
          <a:xfrm>
            <a:off x="7686072" y="4130795"/>
            <a:ext cx="4017895" cy="1384995"/>
          </a:xfrm>
          <a:prstGeom prst="rect">
            <a:avLst/>
          </a:prstGeom>
          <a:noFill/>
        </p:spPr>
        <p:txBody>
          <a:bodyPr wrap="none" rtlCol="0">
            <a:spAutoFit/>
          </a:bodyPr>
          <a:lstStyle/>
          <a:p>
            <a:r>
              <a:rPr kumimoji="1" lang="en-AU" altLang="ja-JP" sz="1400" dirty="0">
                <a:latin typeface="Century" panose="02040604050505020304" pitchFamily="18" charset="0"/>
              </a:rPr>
              <a:t>PS: Propensity Score</a:t>
            </a:r>
          </a:p>
          <a:p>
            <a:r>
              <a:rPr lang="en-AU" altLang="ja-JP" sz="1400" dirty="0">
                <a:latin typeface="Century" panose="02040604050505020304" pitchFamily="18" charset="0"/>
              </a:rPr>
              <a:t>IPW</a:t>
            </a:r>
            <a:r>
              <a:rPr lang="en-US" altLang="ja-JP" sz="1400" dirty="0">
                <a:latin typeface="Century" panose="02040604050505020304" pitchFamily="18" charset="0"/>
              </a:rPr>
              <a:t>:</a:t>
            </a:r>
            <a:r>
              <a:rPr lang="en-AU" altLang="ja-JP" sz="1400" dirty="0">
                <a:latin typeface="Century" panose="02040604050505020304" pitchFamily="18" charset="0"/>
              </a:rPr>
              <a:t> Inverse Probability Weighting</a:t>
            </a:r>
          </a:p>
          <a:p>
            <a:r>
              <a:rPr kumimoji="1" lang="en-AU" altLang="ja-JP" sz="1400" dirty="0">
                <a:latin typeface="Century" panose="02040604050505020304" pitchFamily="18" charset="0"/>
              </a:rPr>
              <a:t>ATE:</a:t>
            </a:r>
            <a:r>
              <a:rPr kumimoji="1" lang="ja-JP" altLang="en-US" sz="1400">
                <a:latin typeface="Century" panose="02040604050505020304" pitchFamily="18" charset="0"/>
              </a:rPr>
              <a:t> </a:t>
            </a:r>
            <a:r>
              <a:rPr kumimoji="1" lang="en-AU" altLang="ja-JP" sz="1400" dirty="0">
                <a:latin typeface="Century" panose="02040604050505020304" pitchFamily="18" charset="0"/>
              </a:rPr>
              <a:t>Average Treatment Effect</a:t>
            </a:r>
          </a:p>
          <a:p>
            <a:r>
              <a:rPr kumimoji="1" lang="en-AU" altLang="ja-JP" sz="1400" dirty="0">
                <a:latin typeface="Century" panose="02040604050505020304" pitchFamily="18" charset="0"/>
              </a:rPr>
              <a:t>ATT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Average Treatment Effect on the Treated</a:t>
            </a:r>
          </a:p>
          <a:p>
            <a:r>
              <a:rPr kumimoji="1" lang="en-AU" altLang="ja-JP" sz="1400" dirty="0">
                <a:latin typeface="Century" panose="02040604050505020304" pitchFamily="18" charset="0"/>
              </a:rPr>
              <a:t>SMD</a:t>
            </a:r>
            <a:r>
              <a:rPr lang="en-US" altLang="ja-JP" sz="1400" dirty="0">
                <a:latin typeface="Century" panose="02040604050505020304" pitchFamily="18" charset="0"/>
              </a:rPr>
              <a:t>:</a:t>
            </a:r>
            <a:r>
              <a:rPr lang="ja-JP" altLang="en-US" sz="1400">
                <a:latin typeface="Century" panose="02040604050505020304" pitchFamily="18" charset="0"/>
              </a:rPr>
              <a:t> </a:t>
            </a:r>
            <a:r>
              <a:rPr lang="en-US" altLang="ja-JP" sz="1400" dirty="0">
                <a:latin typeface="Century" panose="02040604050505020304" pitchFamily="18" charset="0"/>
              </a:rPr>
              <a:t>Standardized Mean Difference</a:t>
            </a:r>
            <a:endParaRPr kumimoji="1" lang="en-AU" altLang="ja-JP" sz="1400" dirty="0">
              <a:latin typeface="Century" panose="02040604050505020304" pitchFamily="18" charset="0"/>
            </a:endParaRPr>
          </a:p>
          <a:p>
            <a:r>
              <a:rPr kumimoji="1" lang="en-AU" altLang="ja-JP" sz="1400" dirty="0">
                <a:latin typeface="Century" panose="02040604050505020304" pitchFamily="18" charset="0"/>
              </a:rPr>
              <a:t>RMST</a:t>
            </a:r>
            <a:r>
              <a:rPr lang="en-US" altLang="ja-JP" sz="1400" dirty="0">
                <a:latin typeface="Century" panose="02040604050505020304" pitchFamily="18" charset="0"/>
              </a:rPr>
              <a:t>:</a:t>
            </a:r>
            <a:r>
              <a:rPr lang="en-AU" altLang="ja-JP" sz="1400" dirty="0">
                <a:latin typeface="Century" panose="02040604050505020304" pitchFamily="18" charset="0"/>
              </a:rPr>
              <a:t> </a:t>
            </a:r>
            <a:r>
              <a:rPr kumimoji="1" lang="en-AU" altLang="ja-JP" sz="1400" dirty="0">
                <a:latin typeface="Century" panose="02040604050505020304" pitchFamily="18" charset="0"/>
              </a:rPr>
              <a:t>Restricted Mean Survival </a:t>
            </a:r>
            <a:r>
              <a:rPr lang="en-AU" altLang="ja-JP" sz="1400" dirty="0">
                <a:latin typeface="Century" panose="02040604050505020304" pitchFamily="18" charset="0"/>
              </a:rPr>
              <a:t>Time</a:t>
            </a:r>
          </a:p>
        </p:txBody>
      </p:sp>
      <p:sp>
        <p:nvSpPr>
          <p:cNvPr id="5" name="テキスト ボックス 4">
            <a:extLst>
              <a:ext uri="{FF2B5EF4-FFF2-40B4-BE49-F238E27FC236}">
                <a16:creationId xmlns:a16="http://schemas.microsoft.com/office/drawing/2014/main" id="{F63BF603-3F7C-F675-2BB0-B502D8880F8E}"/>
              </a:ext>
            </a:extLst>
          </p:cNvPr>
          <p:cNvSpPr txBox="1"/>
          <p:nvPr/>
        </p:nvSpPr>
        <p:spPr>
          <a:xfrm>
            <a:off x="1165507" y="6308209"/>
            <a:ext cx="4371710" cy="369332"/>
          </a:xfrm>
          <a:prstGeom prst="rect">
            <a:avLst/>
          </a:prstGeom>
          <a:noFill/>
        </p:spPr>
        <p:txBody>
          <a:bodyPr wrap="none" rtlCol="0">
            <a:spAutoFit/>
          </a:bodyPr>
          <a:lstStyle/>
          <a:p>
            <a:r>
              <a:rPr lang="en-US" altLang="ja-JP" dirty="0">
                <a:latin typeface="Hiragino Kaku Gothic ProN W3" panose="020B0300000000000000" pitchFamily="34" charset="-128"/>
                <a:ea typeface="Hiragino Kaku Gothic ProN W3" panose="020B0300000000000000" pitchFamily="34" charset="-128"/>
              </a:rPr>
              <a:t>IPW</a:t>
            </a:r>
            <a:r>
              <a:rPr lang="en-AU" altLang="ja-JP" dirty="0">
                <a:latin typeface="Hiragino Kaku Gothic ProN W3" panose="020B0300000000000000" pitchFamily="34" charset="-128"/>
                <a:ea typeface="Hiragino Kaku Gothic ProN W3" panose="020B0300000000000000" pitchFamily="34" charset="-128"/>
              </a:rPr>
              <a:t> Weight </a:t>
            </a:r>
            <a:r>
              <a:rPr lang="ja-JP" altLang="en-US">
                <a:latin typeface="Hiragino Kaku Gothic ProN W3" panose="020B0300000000000000" pitchFamily="34" charset="-128"/>
                <a:ea typeface="Hiragino Kaku Gothic ProN W3" panose="020B0300000000000000" pitchFamily="34" charset="-128"/>
              </a:rPr>
              <a:t>を用いて </a:t>
            </a:r>
            <a:r>
              <a:rPr lang="en-US" altLang="ja-JP" dirty="0">
                <a:latin typeface="Hiragino Kaku Gothic ProN W3" panose="020B0300000000000000" pitchFamily="34" charset="-128"/>
                <a:ea typeface="Hiragino Kaku Gothic ProN W3" panose="020B0300000000000000" pitchFamily="34" charset="-128"/>
              </a:rPr>
              <a:t>KM curve</a:t>
            </a:r>
            <a:r>
              <a:rPr lang="ja-JP" altLang="en-US">
                <a:latin typeface="Hiragino Kaku Gothic ProN W3" panose="020B0300000000000000" pitchFamily="34" charset="-128"/>
                <a:ea typeface="Hiragino Kaku Gothic ProN W3" panose="020B0300000000000000" pitchFamily="34" charset="-128"/>
              </a:rPr>
              <a:t>を描画</a:t>
            </a:r>
            <a:endParaRPr kumimoji="1" lang="ja-JP" altLang="en-US">
              <a:latin typeface="Hiragino Kaku Gothic ProN W3" panose="020B0300000000000000" pitchFamily="34" charset="-128"/>
              <a:ea typeface="Hiragino Kaku Gothic ProN W3" panose="020B0300000000000000" pitchFamily="34" charset="-128"/>
            </a:endParaRPr>
          </a:p>
        </p:txBody>
      </p:sp>
    </p:spTree>
    <p:extLst>
      <p:ext uri="{BB962C8B-B14F-4D97-AF65-F5344CB8AC3E}">
        <p14:creationId xmlns:p14="http://schemas.microsoft.com/office/powerpoint/2010/main" val="5922734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DE507C8-4B83-031D-F71F-EB983ADCD6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3DD3C86-64CE-A954-12C9-F88727E73C3A}"/>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④</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Cost-effectiveness analysis</a:t>
            </a:r>
          </a:p>
        </p:txBody>
      </p:sp>
      <p:cxnSp>
        <p:nvCxnSpPr>
          <p:cNvPr id="6" name="Straight Connector 5">
            <a:extLst>
              <a:ext uri="{FF2B5EF4-FFF2-40B4-BE49-F238E27FC236}">
                <a16:creationId xmlns:a16="http://schemas.microsoft.com/office/drawing/2014/main" id="{FB9A46AA-4194-842D-C7A2-3D5C56CA9ED0}"/>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11BF611A-D543-8431-9189-7AAF5F4AB298}"/>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27</a:t>
            </a:fld>
            <a:endParaRPr lang="ja-JP" altLang="en-US"/>
          </a:p>
        </p:txBody>
      </p:sp>
      <p:grpSp>
        <p:nvGrpSpPr>
          <p:cNvPr id="8" name="グループ化 7">
            <a:extLst>
              <a:ext uri="{FF2B5EF4-FFF2-40B4-BE49-F238E27FC236}">
                <a16:creationId xmlns:a16="http://schemas.microsoft.com/office/drawing/2014/main" id="{DDB493DE-9C11-2C72-B25C-2F367D89C3C7}"/>
              </a:ext>
            </a:extLst>
          </p:cNvPr>
          <p:cNvGrpSpPr/>
          <p:nvPr/>
        </p:nvGrpSpPr>
        <p:grpSpPr>
          <a:xfrm rot="5400000">
            <a:off x="1242559" y="3893311"/>
            <a:ext cx="549121" cy="424073"/>
            <a:chOff x="3797044" y="1962678"/>
            <a:chExt cx="549121" cy="424073"/>
          </a:xfrm>
        </p:grpSpPr>
        <p:sp>
          <p:nvSpPr>
            <p:cNvPr id="9" name="Rounded Rectangle 22">
              <a:extLst>
                <a:ext uri="{FF2B5EF4-FFF2-40B4-BE49-F238E27FC236}">
                  <a16:creationId xmlns:a16="http://schemas.microsoft.com/office/drawing/2014/main" id="{8951D296-9638-5BA1-C0AE-55B34788BD4B}"/>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0" name="Rounded Rectangle 29">
              <a:extLst>
                <a:ext uri="{FF2B5EF4-FFF2-40B4-BE49-F238E27FC236}">
                  <a16:creationId xmlns:a16="http://schemas.microsoft.com/office/drawing/2014/main" id="{295244EC-AB7E-CE4D-F996-C76531A5AB80}"/>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16" name="Rounded Rectangle 30">
              <a:extLst>
                <a:ext uri="{FF2B5EF4-FFF2-40B4-BE49-F238E27FC236}">
                  <a16:creationId xmlns:a16="http://schemas.microsoft.com/office/drawing/2014/main" id="{29ED6C19-CFEB-981B-F3E9-EE8785860F65}"/>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mc:AlternateContent xmlns:mc="http://schemas.openxmlformats.org/markup-compatibility/2006" xmlns:a14="http://schemas.microsoft.com/office/drawing/2010/main">
        <mc:Choice Requires="a14">
          <p:sp>
            <p:nvSpPr>
              <p:cNvPr id="19" name="テキスト ボックス 18">
                <a:extLst>
                  <a:ext uri="{FF2B5EF4-FFF2-40B4-BE49-F238E27FC236}">
                    <a16:creationId xmlns:a16="http://schemas.microsoft.com/office/drawing/2014/main" id="{6463C992-DC3C-892E-BF1F-1873A33CEA4A}"/>
                  </a:ext>
                </a:extLst>
              </p:cNvPr>
              <p:cNvSpPr txBox="1"/>
              <p:nvPr/>
            </p:nvSpPr>
            <p:spPr>
              <a:xfrm>
                <a:off x="402565" y="4508739"/>
                <a:ext cx="5836149" cy="923330"/>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推奨治療実施率</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𝜃</m:t>
                    </m:r>
                    <m:r>
                      <a:rPr lang="en-US" altLang="ja-JP" i="1">
                        <a:latin typeface="Cambria Math" panose="02040503050406030204" pitchFamily="18" charset="0"/>
                        <a:ea typeface="Cambria Math" panose="02040503050406030204" pitchFamily="18" charset="0"/>
                      </a:rPr>
                      <m:t> ~ </m:t>
                    </m:r>
                    <m:r>
                      <a:rPr lang="en-US" altLang="ja-JP" i="1">
                        <a:latin typeface="Cambria Math" panose="02040503050406030204" pitchFamily="18" charset="0"/>
                        <a:ea typeface="Cambria Math" panose="02040503050406030204" pitchFamily="18" charset="0"/>
                      </a:rPr>
                      <m:t>𝐵𝑒𝑡𝑎</m:t>
                    </m:r>
                    <m:r>
                      <a:rPr lang="en-US" altLang="ja-JP" i="1">
                        <a:latin typeface="Cambria Math" panose="02040503050406030204" pitchFamily="18" charset="0"/>
                        <a:ea typeface="Cambria Math" panose="02040503050406030204" pitchFamily="18" charset="0"/>
                      </a:rPr>
                      <m:t>(38838, 62391)</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コスト増分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𝛾</m:t>
                    </m:r>
                    <m:r>
                      <a:rPr lang="en-US" altLang="ja-JP" i="1">
                        <a:latin typeface="Cambria Math" panose="02040503050406030204" pitchFamily="18" charset="0"/>
                        <a:ea typeface="Cambria Math" panose="02040503050406030204" pitchFamily="18" charset="0"/>
                      </a:rPr>
                      <m:t> ~ $3700+</m:t>
                    </m:r>
                    <m:r>
                      <a:rPr lang="en-US" altLang="ja-JP" i="1">
                        <a:latin typeface="Cambria Math" panose="02040503050406030204" pitchFamily="18" charset="0"/>
                        <a:ea typeface="Cambria Math" panose="02040503050406030204" pitchFamily="18" charset="0"/>
                      </a:rPr>
                      <m:t>𝑁𝑜𝑟𝑚</m:t>
                    </m:r>
                    <m:r>
                      <a:rPr lang="en-US" altLang="ja-JP" i="1">
                        <a:latin typeface="Cambria Math" panose="02040503050406030204" pitchFamily="18" charset="0"/>
                        <a:ea typeface="Cambria Math" panose="02040503050406030204" pitchFamily="18" charset="0"/>
                      </a:rPr>
                      <m:t>($25000, 7900)× </m:t>
                    </m:r>
                    <m:r>
                      <a:rPr lang="en-US" altLang="ja-JP" i="1">
                        <a:latin typeface="Cambria Math" panose="02040503050406030204" pitchFamily="18" charset="0"/>
                        <a:ea typeface="Cambria Math" panose="02040503050406030204" pitchFamily="18" charset="0"/>
                      </a:rPr>
                      <m:t>𝜃</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生存期間増分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𝜀</m:t>
                    </m:r>
                    <m:r>
                      <a:rPr lang="en-US" altLang="ja-JP" b="0" i="1" smtClean="0">
                        <a:latin typeface="Cambria Math" panose="02040503050406030204" pitchFamily="18" charset="0"/>
                        <a:ea typeface="Cambria Math" panose="02040503050406030204" pitchFamily="18" charset="0"/>
                      </a:rPr>
                      <m:t> ~ </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(59.5 </m:t>
                    </m:r>
                    <m:r>
                      <a:rPr lang="en-US" altLang="ja-JP" b="0" i="1" smtClean="0">
                        <a:latin typeface="Cambria Math" panose="02040503050406030204" pitchFamily="18" charset="0"/>
                        <a:ea typeface="Cambria Math" panose="02040503050406030204" pitchFamily="18" charset="0"/>
                      </a:rPr>
                      <m:t>𝑑𝑎𝑦𝑠</m:t>
                    </m:r>
                    <m:r>
                      <a:rPr lang="en-US" altLang="ja-JP" b="0" i="1" smtClean="0">
                        <a:latin typeface="Cambria Math" panose="02040503050406030204" pitchFamily="18" charset="0"/>
                        <a:ea typeface="Cambria Math" panose="02040503050406030204" pitchFamily="18" charset="0"/>
                      </a:rPr>
                      <m:t>, 21.8)× </m:t>
                    </m:r>
                    <m:r>
                      <a:rPr lang="en-US" altLang="ja-JP" b="0" i="1" smtClean="0">
                        <a:latin typeface="Cambria Math" panose="02040503050406030204" pitchFamily="18" charset="0"/>
                        <a:ea typeface="Cambria Math" panose="02040503050406030204" pitchFamily="18" charset="0"/>
                      </a:rPr>
                      <m:t>𝜃</m:t>
                    </m:r>
                  </m:oMath>
                </a14:m>
                <a:endParaRPr kumimoji="1" lang="ja-JP" altLang="en-US">
                  <a:latin typeface="Hiragino Kaku Gothic ProN W3" panose="020B0300000000000000" pitchFamily="34" charset="-128"/>
                  <a:ea typeface="Hiragino Kaku Gothic ProN W3" panose="020B0300000000000000" pitchFamily="34" charset="-128"/>
                </a:endParaRPr>
              </a:p>
            </p:txBody>
          </p:sp>
        </mc:Choice>
        <mc:Fallback xmlns="">
          <p:sp>
            <p:nvSpPr>
              <p:cNvPr id="19" name="テキスト ボックス 18">
                <a:extLst>
                  <a:ext uri="{FF2B5EF4-FFF2-40B4-BE49-F238E27FC236}">
                    <a16:creationId xmlns:a16="http://schemas.microsoft.com/office/drawing/2014/main" id="{6463C992-DC3C-892E-BF1F-1873A33CEA4A}"/>
                  </a:ext>
                </a:extLst>
              </p:cNvPr>
              <p:cNvSpPr txBox="1">
                <a:spLocks noRot="1" noChangeAspect="1" noMove="1" noResize="1" noEditPoints="1" noAdjustHandles="1" noChangeArrowheads="1" noChangeShapeType="1" noTextEdit="1"/>
              </p:cNvSpPr>
              <p:nvPr/>
            </p:nvSpPr>
            <p:spPr>
              <a:xfrm>
                <a:off x="402565" y="4508739"/>
                <a:ext cx="5836149" cy="923330"/>
              </a:xfrm>
              <a:prstGeom prst="rect">
                <a:avLst/>
              </a:prstGeom>
              <a:blipFill>
                <a:blip r:embed="rId2"/>
                <a:stretch>
                  <a:fillRect l="-868" t="-4110" b="-9589"/>
                </a:stretch>
              </a:blipFill>
            </p:spPr>
            <p:txBody>
              <a:bodyPr/>
              <a:lstStyle/>
              <a:p>
                <a:r>
                  <a:rPr lang="ja-JP" altLang="en-US">
                    <a:noFill/>
                  </a:rPr>
                  <a:t> </a:t>
                </a:r>
              </a:p>
            </p:txBody>
          </p:sp>
        </mc:Fallback>
      </mc:AlternateContent>
      <p:sp>
        <p:nvSpPr>
          <p:cNvPr id="20" name="テキスト ボックス 19">
            <a:extLst>
              <a:ext uri="{FF2B5EF4-FFF2-40B4-BE49-F238E27FC236}">
                <a16:creationId xmlns:a16="http://schemas.microsoft.com/office/drawing/2014/main" id="{5C19A2D0-2BC7-E31B-43EF-CD49F002174A}"/>
              </a:ext>
            </a:extLst>
          </p:cNvPr>
          <p:cNvSpPr txBox="1"/>
          <p:nvPr/>
        </p:nvSpPr>
        <p:spPr>
          <a:xfrm>
            <a:off x="1811548" y="3795622"/>
            <a:ext cx="3656770" cy="646331"/>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推定した</a:t>
            </a:r>
            <a:r>
              <a:rPr lang="en-US" altLang="ja-JP" dirty="0">
                <a:latin typeface="Hiragino Kaku Gothic ProN W3" panose="020B0300000000000000" pitchFamily="34" charset="-128"/>
                <a:ea typeface="Hiragino Kaku Gothic ProN W3" panose="020B0300000000000000" pitchFamily="34" charset="-128"/>
              </a:rPr>
              <a:t>ATE</a:t>
            </a:r>
            <a:r>
              <a:rPr lang="ja-JP" altLang="en-US">
                <a:latin typeface="Hiragino Kaku Gothic ProN W3" panose="020B0300000000000000" pitchFamily="34" charset="-128"/>
                <a:ea typeface="Hiragino Kaku Gothic ProN W3" panose="020B0300000000000000" pitchFamily="34" charset="-128"/>
              </a:rPr>
              <a:t>の信頼区間および</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検査費用 </a:t>
            </a:r>
            <a:r>
              <a:rPr lang="en-US" altLang="ja-JP" dirty="0">
                <a:latin typeface="Hiragino Kaku Gothic ProN W3" panose="020B0300000000000000" pitchFamily="34" charset="-128"/>
                <a:ea typeface="Hiragino Kaku Gothic ProN W3" panose="020B0300000000000000" pitchFamily="34" charset="-128"/>
              </a:rPr>
              <a:t>$3,700</a:t>
            </a:r>
            <a:r>
              <a:rPr lang="ja-JP" altLang="en-US">
                <a:latin typeface="Hiragino Kaku Gothic ProN W3" panose="020B0300000000000000" pitchFamily="34" charset="-128"/>
                <a:ea typeface="Hiragino Kaku Gothic ProN W3" panose="020B0300000000000000" pitchFamily="34" charset="-128"/>
              </a:rPr>
              <a:t>を踏まえて</a:t>
            </a:r>
            <a:endParaRPr kumimoji="1" lang="ja-JP" altLang="en-US"/>
          </a:p>
        </p:txBody>
      </p:sp>
      <p:sp>
        <p:nvSpPr>
          <p:cNvPr id="26" name="テキスト ボックス 25">
            <a:extLst>
              <a:ext uri="{FF2B5EF4-FFF2-40B4-BE49-F238E27FC236}">
                <a16:creationId xmlns:a16="http://schemas.microsoft.com/office/drawing/2014/main" id="{18F4703F-24C5-7DF7-1ABD-55AACDAE6FC7}"/>
              </a:ext>
            </a:extLst>
          </p:cNvPr>
          <p:cNvSpPr txBox="1"/>
          <p:nvPr/>
        </p:nvSpPr>
        <p:spPr>
          <a:xfrm>
            <a:off x="483080" y="5469148"/>
            <a:ext cx="3502324" cy="369332"/>
          </a:xfrm>
          <a:prstGeom prst="rect">
            <a:avLst/>
          </a:prstGeom>
          <a:noFill/>
        </p:spPr>
        <p:txBody>
          <a:bodyPr wrap="squar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Monte Carlo simulation</a:t>
            </a:r>
            <a:r>
              <a:rPr kumimoji="1" lang="ja-JP" altLang="en-US">
                <a:latin typeface="Hiragino Kaku Gothic ProN W3" panose="020B0300000000000000" pitchFamily="34" charset="-128"/>
                <a:ea typeface="Hiragino Kaku Gothic ProN W3" panose="020B0300000000000000" pitchFamily="34" charset="-128"/>
              </a:rPr>
              <a:t>を実施</a:t>
            </a:r>
          </a:p>
        </p:txBody>
      </p:sp>
      <p:pic>
        <p:nvPicPr>
          <p:cNvPr id="28" name="図 27">
            <a:extLst>
              <a:ext uri="{FF2B5EF4-FFF2-40B4-BE49-F238E27FC236}">
                <a16:creationId xmlns:a16="http://schemas.microsoft.com/office/drawing/2014/main" id="{7F945E3F-93BC-E7E3-2F73-C620EDF41687}"/>
              </a:ext>
            </a:extLst>
          </p:cNvPr>
          <p:cNvPicPr>
            <a:picLocks noChangeAspect="1"/>
          </p:cNvPicPr>
          <p:nvPr/>
        </p:nvPicPr>
        <p:blipFill>
          <a:blip r:embed="rId3"/>
          <a:srcRect t="9993" r="26408"/>
          <a:stretch>
            <a:fillRect/>
          </a:stretch>
        </p:blipFill>
        <p:spPr>
          <a:xfrm>
            <a:off x="6460761" y="779488"/>
            <a:ext cx="5216577" cy="5316790"/>
          </a:xfrm>
          <a:prstGeom prst="rect">
            <a:avLst/>
          </a:prstGeom>
        </p:spPr>
      </p:pic>
      <p:sp>
        <p:nvSpPr>
          <p:cNvPr id="30" name="テキスト ボックス 29">
            <a:extLst>
              <a:ext uri="{FF2B5EF4-FFF2-40B4-BE49-F238E27FC236}">
                <a16:creationId xmlns:a16="http://schemas.microsoft.com/office/drawing/2014/main" id="{21175B3B-7617-60CC-8693-89F10841592C}"/>
              </a:ext>
            </a:extLst>
          </p:cNvPr>
          <p:cNvSpPr txBox="1"/>
          <p:nvPr/>
        </p:nvSpPr>
        <p:spPr>
          <a:xfrm>
            <a:off x="577121" y="891915"/>
            <a:ext cx="4801314" cy="923330"/>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推奨治療があっても治療に到達できていない</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・病状の進行による全身状態不良</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・濃厚な治療歴があると治験に参加できない</a:t>
            </a:r>
            <a:endParaRPr kumimoji="1" lang="en-US" altLang="ja-JP" dirty="0">
              <a:latin typeface="Hiragino Kaku Gothic ProN W3" panose="020B0300000000000000" pitchFamily="34" charset="-128"/>
              <a:ea typeface="Hiragino Kaku Gothic ProN W3" panose="020B0300000000000000" pitchFamily="34" charset="-128"/>
            </a:endParaRPr>
          </a:p>
        </p:txBody>
      </p:sp>
      <p:grpSp>
        <p:nvGrpSpPr>
          <p:cNvPr id="31" name="グループ化 30">
            <a:extLst>
              <a:ext uri="{FF2B5EF4-FFF2-40B4-BE49-F238E27FC236}">
                <a16:creationId xmlns:a16="http://schemas.microsoft.com/office/drawing/2014/main" id="{71AA096B-14AE-BBF2-5A99-DD906FD9135F}"/>
              </a:ext>
            </a:extLst>
          </p:cNvPr>
          <p:cNvGrpSpPr/>
          <p:nvPr/>
        </p:nvGrpSpPr>
        <p:grpSpPr>
          <a:xfrm rot="5400000">
            <a:off x="2444271" y="1977069"/>
            <a:ext cx="549121" cy="424073"/>
            <a:chOff x="3797044" y="1962678"/>
            <a:chExt cx="549121" cy="424073"/>
          </a:xfrm>
        </p:grpSpPr>
        <p:sp>
          <p:nvSpPr>
            <p:cNvPr id="32" name="Rounded Rectangle 22">
              <a:extLst>
                <a:ext uri="{FF2B5EF4-FFF2-40B4-BE49-F238E27FC236}">
                  <a16:creationId xmlns:a16="http://schemas.microsoft.com/office/drawing/2014/main" id="{F0DDED5C-E13F-9EF0-87D9-84F2EFDF6359}"/>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33" name="Rounded Rectangle 29">
              <a:extLst>
                <a:ext uri="{FF2B5EF4-FFF2-40B4-BE49-F238E27FC236}">
                  <a16:creationId xmlns:a16="http://schemas.microsoft.com/office/drawing/2014/main" id="{FEE86896-A386-DBD1-C541-3A138DA1F1F8}"/>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34" name="Rounded Rectangle 30">
              <a:extLst>
                <a:ext uri="{FF2B5EF4-FFF2-40B4-BE49-F238E27FC236}">
                  <a16:creationId xmlns:a16="http://schemas.microsoft.com/office/drawing/2014/main" id="{B22B699B-7145-E7E6-13A9-0E6A25066295}"/>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35" name="テキスト ボックス 34">
            <a:extLst>
              <a:ext uri="{FF2B5EF4-FFF2-40B4-BE49-F238E27FC236}">
                <a16:creationId xmlns:a16="http://schemas.microsoft.com/office/drawing/2014/main" id="{012483A1-3509-EB76-15C2-1BA61ECFCE50}"/>
              </a:ext>
            </a:extLst>
          </p:cNvPr>
          <p:cNvSpPr txBox="1"/>
          <p:nvPr/>
        </p:nvSpPr>
        <p:spPr>
          <a:xfrm>
            <a:off x="564629" y="2790670"/>
            <a:ext cx="4801314" cy="646331"/>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早期に</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検査を行い、推奨治療があれば</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必ず推奨治療を受けるというシナリオを仮定</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2" name="テキスト ボックス 1">
            <a:extLst>
              <a:ext uri="{FF2B5EF4-FFF2-40B4-BE49-F238E27FC236}">
                <a16:creationId xmlns:a16="http://schemas.microsoft.com/office/drawing/2014/main" id="{CB8E466F-DEB2-174A-3535-944DE5A855B0}"/>
              </a:ext>
            </a:extLst>
          </p:cNvPr>
          <p:cNvSpPr txBox="1"/>
          <p:nvPr/>
        </p:nvSpPr>
        <p:spPr>
          <a:xfrm>
            <a:off x="3050498" y="6265889"/>
            <a:ext cx="5654112" cy="369332"/>
          </a:xfrm>
          <a:prstGeom prst="rect">
            <a:avLst/>
          </a:prstGeom>
          <a:solidFill>
            <a:schemeClr val="accent5">
              <a:lumMod val="20000"/>
              <a:lumOff val="80000"/>
            </a:schemeClr>
          </a:solidFill>
          <a:ln>
            <a:solidFill>
              <a:schemeClr val="tx1"/>
            </a:solidFill>
          </a:ln>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年の生存期間延長にかかる費用は</a:t>
            </a:r>
            <a:r>
              <a:rPr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千万円</a:t>
            </a:r>
            <a:r>
              <a:rPr kumimoji="1" lang="en-US" altLang="ja-JP" dirty="0">
                <a:latin typeface="Hiragino Kaku Gothic ProN W3" panose="020B0300000000000000" pitchFamily="34" charset="-128"/>
                <a:ea typeface="Hiragino Kaku Gothic ProN W3" panose="020B0300000000000000" pitchFamily="34" charset="-128"/>
              </a:rPr>
              <a:t>〜1.1</a:t>
            </a:r>
            <a:r>
              <a:rPr kumimoji="1" lang="ja-JP" altLang="en-US">
                <a:latin typeface="Hiragino Kaku Gothic ProN W3" panose="020B0300000000000000" pitchFamily="34" charset="-128"/>
                <a:ea typeface="Hiragino Kaku Gothic ProN W3" panose="020B0300000000000000" pitchFamily="34" charset="-128"/>
              </a:rPr>
              <a:t>億円</a:t>
            </a:r>
          </a:p>
        </p:txBody>
      </p:sp>
    </p:spTree>
    <p:extLst>
      <p:ext uri="{BB962C8B-B14F-4D97-AF65-F5344CB8AC3E}">
        <p14:creationId xmlns:p14="http://schemas.microsoft.com/office/powerpoint/2010/main" val="13472259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AB8C80-F63E-137C-62A4-DAD7656ED4C5}"/>
            </a:ext>
          </a:extLst>
        </p:cNvPr>
        <p:cNvGrpSpPr/>
        <p:nvPr/>
      </p:nvGrpSpPr>
      <p:grpSpPr>
        <a:xfrm>
          <a:off x="0" y="0"/>
          <a:ext cx="0" cy="0"/>
          <a:chOff x="0" y="0"/>
          <a:chExt cx="0" cy="0"/>
        </a:xfrm>
      </p:grpSpPr>
      <p:pic>
        <p:nvPicPr>
          <p:cNvPr id="3" name="図 2">
            <a:extLst>
              <a:ext uri="{FF2B5EF4-FFF2-40B4-BE49-F238E27FC236}">
                <a16:creationId xmlns:a16="http://schemas.microsoft.com/office/drawing/2014/main" id="{69CB9CEE-9121-4C8A-1FEB-628624439D94}"/>
              </a:ext>
            </a:extLst>
          </p:cNvPr>
          <p:cNvPicPr>
            <a:picLocks noChangeAspect="1"/>
          </p:cNvPicPr>
          <p:nvPr/>
        </p:nvPicPr>
        <p:blipFill>
          <a:blip r:embed="rId2"/>
          <a:stretch>
            <a:fillRect/>
          </a:stretch>
        </p:blipFill>
        <p:spPr>
          <a:xfrm>
            <a:off x="6215921" y="1098029"/>
            <a:ext cx="5486400" cy="4572000"/>
          </a:xfrm>
          <a:prstGeom prst="rect">
            <a:avLst/>
          </a:prstGeom>
        </p:spPr>
      </p:pic>
      <p:sp>
        <p:nvSpPr>
          <p:cNvPr id="4" name="TextBox 3">
            <a:extLst>
              <a:ext uri="{FF2B5EF4-FFF2-40B4-BE49-F238E27FC236}">
                <a16:creationId xmlns:a16="http://schemas.microsoft.com/office/drawing/2014/main" id="{D0CA596F-D986-6B61-2DD2-558521ECFF9F}"/>
              </a:ext>
            </a:extLst>
          </p:cNvPr>
          <p:cNvSpPr txBox="1"/>
          <p:nvPr/>
        </p:nvSpPr>
        <p:spPr>
          <a:xfrm>
            <a:off x="551384" y="105103"/>
            <a:ext cx="11031016" cy="523220"/>
          </a:xfrm>
          <a:prstGeom prst="rect">
            <a:avLst/>
          </a:prstGeom>
          <a:noFill/>
        </p:spPr>
        <p:txBody>
          <a:bodyPr wrap="square" rtlCol="0">
            <a:spAutoFit/>
          </a:bodyPr>
          <a:lstStyle/>
          <a:p>
            <a:pPr algn="ctr"/>
            <a:r>
              <a:rPr lang="ja-JP" altLang="en-US" sz="2800" b="1">
                <a:latin typeface="Hiragino Kaku Gothic ProN W6" panose="020B0300000000000000" pitchFamily="34" charset="-128"/>
                <a:ea typeface="Hiragino Kaku Gothic ProN W6" panose="020B0300000000000000" pitchFamily="34" charset="-128"/>
              </a:rPr>
              <a:t>結果</a:t>
            </a:r>
            <a:r>
              <a:rPr lang="en-US" altLang="ja-JP" sz="2800" b="1" dirty="0">
                <a:latin typeface="Hiragino Kaku Gothic ProN W6" panose="020B0300000000000000" pitchFamily="34" charset="-128"/>
                <a:ea typeface="Hiragino Kaku Gothic ProN W6" panose="020B0300000000000000" pitchFamily="34" charset="-128"/>
              </a:rPr>
              <a:t>④</a:t>
            </a:r>
            <a:r>
              <a:rPr lang="ja-JP" altLang="en-US" sz="2800" b="1">
                <a:latin typeface="Hiragino Kaku Gothic ProN W6" panose="020B0300000000000000" pitchFamily="34" charset="-128"/>
                <a:ea typeface="Hiragino Kaku Gothic ProN W6" panose="020B0300000000000000" pitchFamily="34" charset="-128"/>
              </a:rPr>
              <a:t> </a:t>
            </a:r>
            <a:r>
              <a:rPr lang="en-AU" altLang="ja-JP" sz="2800" b="1" dirty="0">
                <a:latin typeface="Hiragino Kaku Gothic ProN W6" panose="020B0300000000000000" pitchFamily="34" charset="-128"/>
                <a:ea typeface="Hiragino Kaku Gothic ProN W6" panose="020B0300000000000000" pitchFamily="34" charset="-128"/>
              </a:rPr>
              <a:t>Cost-effectiveness analysis</a:t>
            </a:r>
          </a:p>
        </p:txBody>
      </p:sp>
      <p:cxnSp>
        <p:nvCxnSpPr>
          <p:cNvPr id="6" name="Straight Connector 5">
            <a:extLst>
              <a:ext uri="{FF2B5EF4-FFF2-40B4-BE49-F238E27FC236}">
                <a16:creationId xmlns:a16="http://schemas.microsoft.com/office/drawing/2014/main" id="{48B21C21-4361-0B0E-7BE8-E23949F5F6F4}"/>
              </a:ext>
            </a:extLst>
          </p:cNvPr>
          <p:cNvCxnSpPr/>
          <p:nvPr/>
        </p:nvCxnSpPr>
        <p:spPr>
          <a:xfrm>
            <a:off x="935420" y="704193"/>
            <a:ext cx="10321159"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 name="スライド番号プレースホルダー 1">
            <a:extLst>
              <a:ext uri="{FF2B5EF4-FFF2-40B4-BE49-F238E27FC236}">
                <a16:creationId xmlns:a16="http://schemas.microsoft.com/office/drawing/2014/main" id="{2ED0993F-3B12-A6DA-68A3-11B2BC0F73FD}"/>
              </a:ext>
            </a:extLst>
          </p:cNvPr>
          <p:cNvSpPr>
            <a:spLocks noGrp="1"/>
          </p:cNvSpPr>
          <p:nvPr>
            <p:ph type="sldNum" sz="quarter" idx="12"/>
          </p:nvPr>
        </p:nvSpPr>
        <p:spPr>
          <a:xfrm>
            <a:off x="9347200" y="6492875"/>
            <a:ext cx="2844800" cy="365125"/>
          </a:xfrm>
        </p:spPr>
        <p:txBody>
          <a:bodyPr/>
          <a:lstStyle/>
          <a:p>
            <a:pPr>
              <a:defRPr/>
            </a:pPr>
            <a:fld id="{9CCBB1CA-530C-E34E-8867-AE3AAF59C060}" type="slidenum">
              <a:rPr lang="ja-JP" altLang="en-US" smtClean="0"/>
              <a:pPr>
                <a:defRPr/>
              </a:pPr>
              <a:t>28</a:t>
            </a:fld>
            <a:endParaRPr lang="ja-JP" altLang="en-US"/>
          </a:p>
        </p:txBody>
      </p:sp>
      <p:sp>
        <p:nvSpPr>
          <p:cNvPr id="12" name="テキスト ボックス 11">
            <a:extLst>
              <a:ext uri="{FF2B5EF4-FFF2-40B4-BE49-F238E27FC236}">
                <a16:creationId xmlns:a16="http://schemas.microsoft.com/office/drawing/2014/main" id="{DC729733-4A5C-763D-3653-E636B0B0ED5D}"/>
              </a:ext>
            </a:extLst>
          </p:cNvPr>
          <p:cNvSpPr txBox="1"/>
          <p:nvPr/>
        </p:nvSpPr>
        <p:spPr>
          <a:xfrm>
            <a:off x="8701932" y="4141105"/>
            <a:ext cx="2691763" cy="369332"/>
          </a:xfrm>
          <a:prstGeom prst="rect">
            <a:avLst/>
          </a:prstGeom>
          <a:noFill/>
        </p:spPr>
        <p:txBody>
          <a:bodyPr wrap="none" rtlCol="0">
            <a:spAutoFit/>
          </a:bodyPr>
          <a:lstStyle/>
          <a:p>
            <a:r>
              <a:rPr kumimoji="1" lang="en-US" altLang="ja-JP" dirty="0"/>
              <a:t>$190,000 = \29,200,000</a:t>
            </a:r>
            <a:endParaRPr kumimoji="1" lang="ja-JP" altLang="en-US"/>
          </a:p>
        </p:txBody>
      </p:sp>
      <p:cxnSp>
        <p:nvCxnSpPr>
          <p:cNvPr id="15" name="直線コネクタ 14">
            <a:extLst>
              <a:ext uri="{FF2B5EF4-FFF2-40B4-BE49-F238E27FC236}">
                <a16:creationId xmlns:a16="http://schemas.microsoft.com/office/drawing/2014/main" id="{7E9F0353-E928-B7F6-FEFD-CCB27080D960}"/>
              </a:ext>
            </a:extLst>
          </p:cNvPr>
          <p:cNvCxnSpPr/>
          <p:nvPr/>
        </p:nvCxnSpPr>
        <p:spPr>
          <a:xfrm>
            <a:off x="8656395" y="3330786"/>
            <a:ext cx="0" cy="1940944"/>
          </a:xfrm>
          <a:prstGeom prst="line">
            <a:avLst/>
          </a:prstGeom>
          <a:ln w="19050">
            <a:prstDash val="sysDot"/>
          </a:ln>
        </p:spPr>
        <p:style>
          <a:lnRef idx="1">
            <a:schemeClr val="accent2"/>
          </a:lnRef>
          <a:fillRef idx="0">
            <a:schemeClr val="accent2"/>
          </a:fillRef>
          <a:effectRef idx="0">
            <a:schemeClr val="accent2"/>
          </a:effectRef>
          <a:fontRef idx="minor">
            <a:schemeClr val="tx1"/>
          </a:fontRef>
        </p:style>
      </p:cxnSp>
      <p:grpSp>
        <p:nvGrpSpPr>
          <p:cNvPr id="22" name="グループ化 21">
            <a:extLst>
              <a:ext uri="{FF2B5EF4-FFF2-40B4-BE49-F238E27FC236}">
                <a16:creationId xmlns:a16="http://schemas.microsoft.com/office/drawing/2014/main" id="{383BA1EB-64FF-38B7-FFE9-6CE8AA2DEEC3}"/>
              </a:ext>
            </a:extLst>
          </p:cNvPr>
          <p:cNvGrpSpPr/>
          <p:nvPr/>
        </p:nvGrpSpPr>
        <p:grpSpPr>
          <a:xfrm rot="5400000">
            <a:off x="1242559" y="3893311"/>
            <a:ext cx="549121" cy="424073"/>
            <a:chOff x="3797044" y="1962678"/>
            <a:chExt cx="549121" cy="424073"/>
          </a:xfrm>
        </p:grpSpPr>
        <p:sp>
          <p:nvSpPr>
            <p:cNvPr id="23" name="Rounded Rectangle 22">
              <a:extLst>
                <a:ext uri="{FF2B5EF4-FFF2-40B4-BE49-F238E27FC236}">
                  <a16:creationId xmlns:a16="http://schemas.microsoft.com/office/drawing/2014/main" id="{205932AA-F031-5CF3-A7F2-CB2C4AACD95B}"/>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4" name="Rounded Rectangle 29">
              <a:extLst>
                <a:ext uri="{FF2B5EF4-FFF2-40B4-BE49-F238E27FC236}">
                  <a16:creationId xmlns:a16="http://schemas.microsoft.com/office/drawing/2014/main" id="{689400E3-604D-D90D-0F53-98B66ACC4EAD}"/>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25" name="Rounded Rectangle 30">
              <a:extLst>
                <a:ext uri="{FF2B5EF4-FFF2-40B4-BE49-F238E27FC236}">
                  <a16:creationId xmlns:a16="http://schemas.microsoft.com/office/drawing/2014/main" id="{5506353C-FC92-2E55-F07B-FE6B51BF2C85}"/>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28" name="テキスト ボックス 27">
            <a:extLst>
              <a:ext uri="{FF2B5EF4-FFF2-40B4-BE49-F238E27FC236}">
                <a16:creationId xmlns:a16="http://schemas.microsoft.com/office/drawing/2014/main" id="{30FAA08A-4448-FF4E-EAD9-91ABC8E6E142}"/>
              </a:ext>
            </a:extLst>
          </p:cNvPr>
          <p:cNvSpPr txBox="1"/>
          <p:nvPr/>
        </p:nvSpPr>
        <p:spPr>
          <a:xfrm>
            <a:off x="1811548" y="3795622"/>
            <a:ext cx="3656770" cy="646331"/>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推定した</a:t>
            </a:r>
            <a:r>
              <a:rPr lang="en-US" altLang="ja-JP" dirty="0">
                <a:latin typeface="Hiragino Kaku Gothic ProN W3" panose="020B0300000000000000" pitchFamily="34" charset="-128"/>
                <a:ea typeface="Hiragino Kaku Gothic ProN W3" panose="020B0300000000000000" pitchFamily="34" charset="-128"/>
              </a:rPr>
              <a:t>ATE</a:t>
            </a:r>
            <a:r>
              <a:rPr lang="ja-JP" altLang="en-US">
                <a:latin typeface="Hiragino Kaku Gothic ProN W3" panose="020B0300000000000000" pitchFamily="34" charset="-128"/>
                <a:ea typeface="Hiragino Kaku Gothic ProN W3" panose="020B0300000000000000" pitchFamily="34" charset="-128"/>
              </a:rPr>
              <a:t>の信頼区間および</a:t>
            </a:r>
            <a:endParaRPr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検査費用 </a:t>
            </a:r>
            <a:r>
              <a:rPr lang="en-US" altLang="ja-JP" dirty="0">
                <a:latin typeface="Hiragino Kaku Gothic ProN W3" panose="020B0300000000000000" pitchFamily="34" charset="-128"/>
                <a:ea typeface="Hiragino Kaku Gothic ProN W3" panose="020B0300000000000000" pitchFamily="34" charset="-128"/>
              </a:rPr>
              <a:t>$3,700</a:t>
            </a:r>
            <a:r>
              <a:rPr lang="ja-JP" altLang="en-US">
                <a:latin typeface="Hiragino Kaku Gothic ProN W3" panose="020B0300000000000000" pitchFamily="34" charset="-128"/>
                <a:ea typeface="Hiragino Kaku Gothic ProN W3" panose="020B0300000000000000" pitchFamily="34" charset="-128"/>
              </a:rPr>
              <a:t>を踏まえて</a:t>
            </a:r>
            <a:endParaRPr kumimoji="1" lang="ja-JP" altLang="en-US"/>
          </a:p>
        </p:txBody>
      </p:sp>
      <p:sp>
        <p:nvSpPr>
          <p:cNvPr id="29" name="テキスト ボックス 28">
            <a:extLst>
              <a:ext uri="{FF2B5EF4-FFF2-40B4-BE49-F238E27FC236}">
                <a16:creationId xmlns:a16="http://schemas.microsoft.com/office/drawing/2014/main" id="{3CFA2C48-DB73-2E1B-DBD1-DD050881E464}"/>
              </a:ext>
            </a:extLst>
          </p:cNvPr>
          <p:cNvSpPr txBox="1"/>
          <p:nvPr/>
        </p:nvSpPr>
        <p:spPr>
          <a:xfrm>
            <a:off x="483080" y="5469148"/>
            <a:ext cx="3502324" cy="369332"/>
          </a:xfrm>
          <a:prstGeom prst="rect">
            <a:avLst/>
          </a:prstGeom>
          <a:noFill/>
        </p:spPr>
        <p:txBody>
          <a:bodyPr wrap="squar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Monte Carlo simulation</a:t>
            </a:r>
            <a:r>
              <a:rPr kumimoji="1" lang="ja-JP" altLang="en-US">
                <a:latin typeface="Hiragino Kaku Gothic ProN W3" panose="020B0300000000000000" pitchFamily="34" charset="-128"/>
                <a:ea typeface="Hiragino Kaku Gothic ProN W3" panose="020B0300000000000000" pitchFamily="34" charset="-128"/>
              </a:rPr>
              <a:t>を実施</a:t>
            </a:r>
          </a:p>
        </p:txBody>
      </p:sp>
      <p:sp>
        <p:nvSpPr>
          <p:cNvPr id="30" name="テキスト ボックス 29">
            <a:extLst>
              <a:ext uri="{FF2B5EF4-FFF2-40B4-BE49-F238E27FC236}">
                <a16:creationId xmlns:a16="http://schemas.microsoft.com/office/drawing/2014/main" id="{969DB3B5-E5C8-9A33-ED31-5E1E04D22194}"/>
              </a:ext>
            </a:extLst>
          </p:cNvPr>
          <p:cNvSpPr txBox="1"/>
          <p:nvPr/>
        </p:nvSpPr>
        <p:spPr>
          <a:xfrm>
            <a:off x="577121" y="891915"/>
            <a:ext cx="4801314" cy="923330"/>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推奨治療があっても治療に到達できていない</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・病状の進行による全身状態不良</a:t>
            </a:r>
            <a:endParaRPr lang="en-US" altLang="ja-JP" dirty="0">
              <a:latin typeface="Hiragino Kaku Gothic ProN W3" panose="020B0300000000000000" pitchFamily="34" charset="-128"/>
              <a:ea typeface="Hiragino Kaku Gothic ProN W3" panose="020B0300000000000000" pitchFamily="34" charset="-128"/>
            </a:endParaRPr>
          </a:p>
          <a:p>
            <a:r>
              <a:rPr kumimoji="1" lang="ja-JP" altLang="en-US">
                <a:latin typeface="Hiragino Kaku Gothic ProN W3" panose="020B0300000000000000" pitchFamily="34" charset="-128"/>
                <a:ea typeface="Hiragino Kaku Gothic ProN W3" panose="020B0300000000000000" pitchFamily="34" charset="-128"/>
              </a:rPr>
              <a:t>・濃厚な治療歴があると治験に参加できない</a:t>
            </a:r>
            <a:endParaRPr kumimoji="1" lang="en-US" altLang="ja-JP" dirty="0">
              <a:latin typeface="Hiragino Kaku Gothic ProN W3" panose="020B0300000000000000" pitchFamily="34" charset="-128"/>
              <a:ea typeface="Hiragino Kaku Gothic ProN W3" panose="020B0300000000000000" pitchFamily="34" charset="-128"/>
            </a:endParaRPr>
          </a:p>
        </p:txBody>
      </p:sp>
      <p:grpSp>
        <p:nvGrpSpPr>
          <p:cNvPr id="31" name="グループ化 30">
            <a:extLst>
              <a:ext uri="{FF2B5EF4-FFF2-40B4-BE49-F238E27FC236}">
                <a16:creationId xmlns:a16="http://schemas.microsoft.com/office/drawing/2014/main" id="{C30A757B-24D0-1715-BBE3-9E79BB88EC42}"/>
              </a:ext>
            </a:extLst>
          </p:cNvPr>
          <p:cNvGrpSpPr/>
          <p:nvPr/>
        </p:nvGrpSpPr>
        <p:grpSpPr>
          <a:xfrm rot="5400000">
            <a:off x="2444271" y="1977069"/>
            <a:ext cx="549121" cy="424073"/>
            <a:chOff x="3797044" y="1962678"/>
            <a:chExt cx="549121" cy="424073"/>
          </a:xfrm>
        </p:grpSpPr>
        <p:sp>
          <p:nvSpPr>
            <p:cNvPr id="32" name="Rounded Rectangle 22">
              <a:extLst>
                <a:ext uri="{FF2B5EF4-FFF2-40B4-BE49-F238E27FC236}">
                  <a16:creationId xmlns:a16="http://schemas.microsoft.com/office/drawing/2014/main" id="{9CDDFA93-0F49-165C-B605-C38F26997394}"/>
                </a:ext>
              </a:extLst>
            </p:cNvPr>
            <p:cNvSpPr/>
            <p:nvPr/>
          </p:nvSpPr>
          <p:spPr>
            <a:xfrm>
              <a:off x="3797044" y="2148058"/>
              <a:ext cx="549121"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33" name="Rounded Rectangle 29">
              <a:extLst>
                <a:ext uri="{FF2B5EF4-FFF2-40B4-BE49-F238E27FC236}">
                  <a16:creationId xmlns:a16="http://schemas.microsoft.com/office/drawing/2014/main" id="{17CD9982-C803-F13B-838A-CAAD5994D800}"/>
                </a:ext>
              </a:extLst>
            </p:cNvPr>
            <p:cNvSpPr/>
            <p:nvPr/>
          </p:nvSpPr>
          <p:spPr>
            <a:xfrm rot="2969601">
              <a:off x="4118047" y="2061753"/>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sp>
          <p:nvSpPr>
            <p:cNvPr id="34" name="Rounded Rectangle 30">
              <a:extLst>
                <a:ext uri="{FF2B5EF4-FFF2-40B4-BE49-F238E27FC236}">
                  <a16:creationId xmlns:a16="http://schemas.microsoft.com/office/drawing/2014/main" id="{CBB05851-9911-0A9B-3E5D-5C4041A6D25E}"/>
                </a:ext>
              </a:extLst>
            </p:cNvPr>
            <p:cNvSpPr/>
            <p:nvPr/>
          </p:nvSpPr>
          <p:spPr>
            <a:xfrm rot="18631471">
              <a:off x="4121453" y="2229657"/>
              <a:ext cx="256169" cy="58020"/>
            </a:xfrm>
            <a:prstGeom prst="roundRect">
              <a:avLst>
                <a:gd name="adj" fmla="val 50000"/>
              </a:avLst>
            </a:prstGeom>
            <a:solidFill>
              <a:schemeClr val="tx1">
                <a:lumMod val="75000"/>
                <a:lumOff val="25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P"/>
            </a:p>
          </p:txBody>
        </p:sp>
      </p:grpSp>
      <p:sp>
        <p:nvSpPr>
          <p:cNvPr id="35" name="テキスト ボックス 34">
            <a:extLst>
              <a:ext uri="{FF2B5EF4-FFF2-40B4-BE49-F238E27FC236}">
                <a16:creationId xmlns:a16="http://schemas.microsoft.com/office/drawing/2014/main" id="{D08CDD04-35B2-77E8-C10F-23D468EB3DE0}"/>
              </a:ext>
            </a:extLst>
          </p:cNvPr>
          <p:cNvSpPr txBox="1"/>
          <p:nvPr/>
        </p:nvSpPr>
        <p:spPr>
          <a:xfrm>
            <a:off x="564629" y="2790670"/>
            <a:ext cx="4801314" cy="646331"/>
          </a:xfrm>
          <a:prstGeom prst="rect">
            <a:avLst/>
          </a:prstGeom>
          <a:noFill/>
        </p:spPr>
        <p:txBody>
          <a:bodyPr wrap="none" rtlCol="0">
            <a:spAutoFit/>
          </a:bodyPr>
          <a:lstStyle/>
          <a:p>
            <a:r>
              <a:rPr kumimoji="1" lang="ja-JP" altLang="en-US">
                <a:latin typeface="Hiragino Kaku Gothic ProN W3" panose="020B0300000000000000" pitchFamily="34" charset="-128"/>
                <a:ea typeface="Hiragino Kaku Gothic ProN W3" panose="020B0300000000000000" pitchFamily="34" charset="-128"/>
              </a:rPr>
              <a:t>早期に</a:t>
            </a:r>
            <a:r>
              <a:rPr kumimoji="1" lang="en-US" altLang="ja-JP" dirty="0">
                <a:latin typeface="Hiragino Kaku Gothic ProN W3" panose="020B0300000000000000" pitchFamily="34" charset="-128"/>
                <a:ea typeface="Hiragino Kaku Gothic ProN W3" panose="020B0300000000000000" pitchFamily="34" charset="-128"/>
              </a:rPr>
              <a:t>CGP</a:t>
            </a:r>
            <a:r>
              <a:rPr kumimoji="1" lang="ja-JP" altLang="en-US">
                <a:latin typeface="Hiragino Kaku Gothic ProN W3" panose="020B0300000000000000" pitchFamily="34" charset="-128"/>
                <a:ea typeface="Hiragino Kaku Gothic ProN W3" panose="020B0300000000000000" pitchFamily="34" charset="-128"/>
              </a:rPr>
              <a:t>検査を行い、推奨治療があれば</a:t>
            </a:r>
            <a:endParaRPr kumimoji="1"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必ず推奨治療を受けるというシナリオを仮定</a:t>
            </a:r>
            <a:endParaRPr kumimoji="1" lang="en-US" altLang="ja-JP" dirty="0">
              <a:latin typeface="Hiragino Kaku Gothic ProN W3" panose="020B0300000000000000" pitchFamily="34" charset="-128"/>
              <a:ea typeface="Hiragino Kaku Gothic ProN W3" panose="020B0300000000000000" pitchFamily="34" charset="-128"/>
            </a:endParaRPr>
          </a:p>
        </p:txBody>
      </p:sp>
      <p:sp>
        <p:nvSpPr>
          <p:cNvPr id="36" name="テキスト ボックス 35">
            <a:extLst>
              <a:ext uri="{FF2B5EF4-FFF2-40B4-BE49-F238E27FC236}">
                <a16:creationId xmlns:a16="http://schemas.microsoft.com/office/drawing/2014/main" id="{58E9CFEC-EE7F-2CB3-CFEB-E039BC108CBA}"/>
              </a:ext>
            </a:extLst>
          </p:cNvPr>
          <p:cNvSpPr txBox="1"/>
          <p:nvPr/>
        </p:nvSpPr>
        <p:spPr>
          <a:xfrm>
            <a:off x="3072983" y="6018552"/>
            <a:ext cx="6486071" cy="646331"/>
          </a:xfrm>
          <a:prstGeom prst="rect">
            <a:avLst/>
          </a:prstGeom>
          <a:solidFill>
            <a:schemeClr val="accent5">
              <a:lumMod val="20000"/>
              <a:lumOff val="80000"/>
            </a:schemeClr>
          </a:solidFill>
          <a:ln>
            <a:solidFill>
              <a:schemeClr val="tx1"/>
            </a:solidFill>
          </a:ln>
        </p:spPr>
        <p:txBody>
          <a:bodyPr wrap="none" rtlCol="0">
            <a:spAutoFit/>
          </a:bodyPr>
          <a:lstStyle/>
          <a:p>
            <a:r>
              <a:rPr kumimoji="1" lang="en-US" altLang="ja-JP" dirty="0">
                <a:latin typeface="Hiragino Kaku Gothic ProN W3" panose="020B0300000000000000" pitchFamily="34" charset="-128"/>
                <a:ea typeface="Hiragino Kaku Gothic ProN W3" panose="020B0300000000000000" pitchFamily="34" charset="-128"/>
              </a:rPr>
              <a:t>1</a:t>
            </a:r>
            <a:r>
              <a:rPr kumimoji="1" lang="ja-JP" altLang="en-US">
                <a:latin typeface="Hiragino Kaku Gothic ProN W3" panose="020B0300000000000000" pitchFamily="34" charset="-128"/>
                <a:ea typeface="Hiragino Kaku Gothic ProN W3" panose="020B0300000000000000" pitchFamily="34" charset="-128"/>
              </a:rPr>
              <a:t>年の生存期間延長に</a:t>
            </a:r>
            <a:r>
              <a:rPr lang="en-US" altLang="ja-JP" dirty="0">
                <a:latin typeface="Hiragino Kaku Gothic ProN W3" panose="020B0300000000000000" pitchFamily="34" charset="-128"/>
                <a:ea typeface="Hiragino Kaku Gothic ProN W3" panose="020B0300000000000000" pitchFamily="34" charset="-128"/>
              </a:rPr>
              <a:t>292</a:t>
            </a:r>
            <a:r>
              <a:rPr kumimoji="1" lang="en-US" altLang="ja-JP" dirty="0">
                <a:latin typeface="Hiragino Kaku Gothic ProN W3" panose="020B0300000000000000" pitchFamily="34" charset="-128"/>
                <a:ea typeface="Hiragino Kaku Gothic ProN W3" panose="020B0300000000000000" pitchFamily="34" charset="-128"/>
              </a:rPr>
              <a:t>0</a:t>
            </a:r>
            <a:r>
              <a:rPr kumimoji="1" lang="ja-JP" altLang="en-US">
                <a:latin typeface="Hiragino Kaku Gothic ProN W3" panose="020B0300000000000000" pitchFamily="34" charset="-128"/>
                <a:ea typeface="Hiragino Kaku Gothic ProN W3" panose="020B0300000000000000" pitchFamily="34" charset="-128"/>
              </a:rPr>
              <a:t>万円要することが許容できれば、</a:t>
            </a:r>
            <a:endParaRPr kumimoji="1" lang="en-US" altLang="ja-JP" dirty="0">
              <a:latin typeface="Hiragino Kaku Gothic ProN W3" panose="020B0300000000000000" pitchFamily="34" charset="-128"/>
              <a:ea typeface="Hiragino Kaku Gothic ProN W3" panose="020B0300000000000000" pitchFamily="34" charset="-128"/>
            </a:endParaRPr>
          </a:p>
          <a:p>
            <a:r>
              <a:rPr lang="en-US" altLang="ja-JP" dirty="0">
                <a:latin typeface="Hiragino Kaku Gothic ProN W3" panose="020B0300000000000000" pitchFamily="34" charset="-128"/>
                <a:ea typeface="Hiragino Kaku Gothic ProN W3" panose="020B0300000000000000" pitchFamily="34" charset="-128"/>
              </a:rPr>
              <a:t>50</a:t>
            </a:r>
            <a:r>
              <a:rPr lang="ja-JP" altLang="en-US">
                <a:latin typeface="Hiragino Kaku Gothic ProN W3" panose="020B0300000000000000" pitchFamily="34" charset="-128"/>
                <a:ea typeface="Hiragino Kaku Gothic ProN W3" panose="020B0300000000000000" pitchFamily="34" charset="-128"/>
              </a:rPr>
              <a:t>％の確率で</a:t>
            </a:r>
            <a:r>
              <a:rPr lang="en-US" altLang="ja-JP" dirty="0">
                <a:latin typeface="Hiragino Kaku Gothic ProN W3" panose="020B0300000000000000" pitchFamily="34" charset="-128"/>
                <a:ea typeface="Hiragino Kaku Gothic ProN W3" panose="020B0300000000000000" pitchFamily="34" charset="-128"/>
              </a:rPr>
              <a:t>CGP</a:t>
            </a:r>
            <a:r>
              <a:rPr lang="ja-JP" altLang="en-US">
                <a:latin typeface="Hiragino Kaku Gothic ProN W3" panose="020B0300000000000000" pitchFamily="34" charset="-128"/>
                <a:ea typeface="Hiragino Kaku Gothic ProN W3" panose="020B0300000000000000" pitchFamily="34" charset="-128"/>
              </a:rPr>
              <a:t>検査は</a:t>
            </a:r>
            <a:r>
              <a:rPr lang="en-US" altLang="ja-JP" dirty="0">
                <a:latin typeface="Hiragino Kaku Gothic ProN W3" panose="020B0300000000000000" pitchFamily="34" charset="-128"/>
                <a:ea typeface="Hiragino Kaku Gothic ProN W3" panose="020B0300000000000000" pitchFamily="34" charset="-128"/>
              </a:rPr>
              <a:t>Cost-effective</a:t>
            </a:r>
            <a:endParaRPr kumimoji="1" lang="ja-JP" altLang="en-US">
              <a:latin typeface="Hiragino Kaku Gothic ProN W3" panose="020B0300000000000000" pitchFamily="34" charset="-128"/>
              <a:ea typeface="Hiragino Kaku Gothic ProN W3" panose="020B0300000000000000" pitchFamily="34" charset="-128"/>
            </a:endParaRPr>
          </a:p>
        </p:txBody>
      </p:sp>
      <mc:AlternateContent xmlns:mc="http://schemas.openxmlformats.org/markup-compatibility/2006" xmlns:a14="http://schemas.microsoft.com/office/drawing/2010/main">
        <mc:Choice Requires="a14">
          <p:sp>
            <p:nvSpPr>
              <p:cNvPr id="37" name="テキスト ボックス 36">
                <a:extLst>
                  <a:ext uri="{FF2B5EF4-FFF2-40B4-BE49-F238E27FC236}">
                    <a16:creationId xmlns:a16="http://schemas.microsoft.com/office/drawing/2014/main" id="{E311E42D-6183-C102-49A1-87B19DA835B6}"/>
                  </a:ext>
                </a:extLst>
              </p:cNvPr>
              <p:cNvSpPr txBox="1"/>
              <p:nvPr/>
            </p:nvSpPr>
            <p:spPr>
              <a:xfrm>
                <a:off x="402565" y="4508739"/>
                <a:ext cx="5836149" cy="923330"/>
              </a:xfrm>
              <a:prstGeom prst="rect">
                <a:avLst/>
              </a:prstGeom>
              <a:noFill/>
            </p:spPr>
            <p:txBody>
              <a:bodyPr wrap="none" rtlCol="0">
                <a:spAutoFit/>
              </a:bodyPr>
              <a:lstStyle/>
              <a:p>
                <a:r>
                  <a:rPr lang="ja-JP" altLang="en-US">
                    <a:latin typeface="Hiragino Kaku Gothic ProN W3" panose="020B0300000000000000" pitchFamily="34" charset="-128"/>
                    <a:ea typeface="Hiragino Kaku Gothic ProN W3" panose="020B0300000000000000" pitchFamily="34" charset="-128"/>
                  </a:rPr>
                  <a:t>推奨治療実施率</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𝜃</m:t>
                    </m:r>
                    <m:r>
                      <a:rPr lang="en-US" altLang="ja-JP" i="1">
                        <a:latin typeface="Cambria Math" panose="02040503050406030204" pitchFamily="18" charset="0"/>
                        <a:ea typeface="Cambria Math" panose="02040503050406030204" pitchFamily="18" charset="0"/>
                      </a:rPr>
                      <m:t> ~ </m:t>
                    </m:r>
                    <m:r>
                      <a:rPr lang="en-US" altLang="ja-JP" i="1">
                        <a:latin typeface="Cambria Math" panose="02040503050406030204" pitchFamily="18" charset="0"/>
                        <a:ea typeface="Cambria Math" panose="02040503050406030204" pitchFamily="18" charset="0"/>
                      </a:rPr>
                      <m:t>𝐵𝑒𝑡𝑎</m:t>
                    </m:r>
                    <m:r>
                      <a:rPr lang="en-US" altLang="ja-JP" i="1">
                        <a:latin typeface="Cambria Math" panose="02040503050406030204" pitchFamily="18" charset="0"/>
                        <a:ea typeface="Cambria Math" panose="02040503050406030204" pitchFamily="18" charset="0"/>
                      </a:rPr>
                      <m:t>(38838, 62391)</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コスト増分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a:latin typeface="Cambria Math" panose="02040503050406030204" pitchFamily="18" charset="0"/>
                        <a:ea typeface="Cambria Math" panose="02040503050406030204" pitchFamily="18" charset="0"/>
                      </a:rPr>
                      <m:t>𝛾</m:t>
                    </m:r>
                    <m:r>
                      <a:rPr lang="en-US" altLang="ja-JP" i="1">
                        <a:latin typeface="Cambria Math" panose="02040503050406030204" pitchFamily="18" charset="0"/>
                        <a:ea typeface="Cambria Math" panose="02040503050406030204" pitchFamily="18" charset="0"/>
                      </a:rPr>
                      <m:t> ~ $3700+</m:t>
                    </m:r>
                    <m:r>
                      <a:rPr lang="en-US" altLang="ja-JP" i="1">
                        <a:latin typeface="Cambria Math" panose="02040503050406030204" pitchFamily="18" charset="0"/>
                        <a:ea typeface="Cambria Math" panose="02040503050406030204" pitchFamily="18" charset="0"/>
                      </a:rPr>
                      <m:t>𝑁𝑜𝑟𝑚</m:t>
                    </m:r>
                    <m:r>
                      <a:rPr lang="en-US" altLang="ja-JP" i="1">
                        <a:latin typeface="Cambria Math" panose="02040503050406030204" pitchFamily="18" charset="0"/>
                        <a:ea typeface="Cambria Math" panose="02040503050406030204" pitchFamily="18" charset="0"/>
                      </a:rPr>
                      <m:t>($25000, 7900)× </m:t>
                    </m:r>
                    <m:r>
                      <a:rPr lang="en-US" altLang="ja-JP" i="1">
                        <a:latin typeface="Cambria Math" panose="02040503050406030204" pitchFamily="18" charset="0"/>
                        <a:ea typeface="Cambria Math" panose="02040503050406030204" pitchFamily="18" charset="0"/>
                      </a:rPr>
                      <m:t>𝜃</m:t>
                    </m:r>
                  </m:oMath>
                </a14:m>
                <a:endParaRPr lang="en-US" altLang="ja-JP" dirty="0">
                  <a:latin typeface="Hiragino Kaku Gothic ProN W3" panose="020B0300000000000000" pitchFamily="34" charset="-128"/>
                  <a:ea typeface="Hiragino Kaku Gothic ProN W3" panose="020B0300000000000000" pitchFamily="34" charset="-128"/>
                </a:endParaRPr>
              </a:p>
              <a:p>
                <a:r>
                  <a:rPr lang="ja-JP" altLang="en-US">
                    <a:latin typeface="Hiragino Kaku Gothic ProN W3" panose="020B0300000000000000" pitchFamily="34" charset="-128"/>
                    <a:ea typeface="Hiragino Kaku Gothic ProN W3" panose="020B0300000000000000" pitchFamily="34" charset="-128"/>
                  </a:rPr>
                  <a:t>生存期間増分</a:t>
                </a:r>
                <a:r>
                  <a:rPr lang="en-US" altLang="ja-JP" dirty="0">
                    <a:latin typeface="Hiragino Kaku Gothic ProN W3" panose="020B0300000000000000" pitchFamily="34" charset="-128"/>
                    <a:ea typeface="Hiragino Kaku Gothic ProN W3" panose="020B0300000000000000" pitchFamily="34" charset="-128"/>
                  </a:rPr>
                  <a:t>	</a:t>
                </a:r>
                <a14:m>
                  <m:oMath xmlns:m="http://schemas.openxmlformats.org/officeDocument/2006/math">
                    <m:r>
                      <a:rPr lang="en-US" altLang="ja-JP" i="1" smtClean="0">
                        <a:latin typeface="Cambria Math" panose="02040503050406030204" pitchFamily="18" charset="0"/>
                        <a:ea typeface="Cambria Math" panose="02040503050406030204" pitchFamily="18" charset="0"/>
                      </a:rPr>
                      <m:t>𝜀</m:t>
                    </m:r>
                    <m:r>
                      <a:rPr lang="en-US" altLang="ja-JP" b="0" i="1" smtClean="0">
                        <a:latin typeface="Cambria Math" panose="02040503050406030204" pitchFamily="18" charset="0"/>
                        <a:ea typeface="Cambria Math" panose="02040503050406030204" pitchFamily="18" charset="0"/>
                      </a:rPr>
                      <m:t> ~ </m:t>
                    </m:r>
                    <m:r>
                      <a:rPr lang="en-US" altLang="ja-JP" b="0" i="1" smtClean="0">
                        <a:latin typeface="Cambria Math" panose="02040503050406030204" pitchFamily="18" charset="0"/>
                        <a:ea typeface="Cambria Math" panose="02040503050406030204" pitchFamily="18" charset="0"/>
                      </a:rPr>
                      <m:t>𝑁𝑜𝑟𝑚</m:t>
                    </m:r>
                    <m:r>
                      <a:rPr lang="en-US" altLang="ja-JP" b="0" i="1" smtClean="0">
                        <a:latin typeface="Cambria Math" panose="02040503050406030204" pitchFamily="18" charset="0"/>
                        <a:ea typeface="Cambria Math" panose="02040503050406030204" pitchFamily="18" charset="0"/>
                      </a:rPr>
                      <m:t>(59.5 </m:t>
                    </m:r>
                    <m:r>
                      <a:rPr lang="en-US" altLang="ja-JP" b="0" i="1" smtClean="0">
                        <a:latin typeface="Cambria Math" panose="02040503050406030204" pitchFamily="18" charset="0"/>
                        <a:ea typeface="Cambria Math" panose="02040503050406030204" pitchFamily="18" charset="0"/>
                      </a:rPr>
                      <m:t>𝑑𝑎𝑦𝑠</m:t>
                    </m:r>
                    <m:r>
                      <a:rPr lang="en-US" altLang="ja-JP" b="0" i="1" smtClean="0">
                        <a:latin typeface="Cambria Math" panose="02040503050406030204" pitchFamily="18" charset="0"/>
                        <a:ea typeface="Cambria Math" panose="02040503050406030204" pitchFamily="18" charset="0"/>
                      </a:rPr>
                      <m:t>, 21.8)× </m:t>
                    </m:r>
                    <m:r>
                      <a:rPr lang="en-US" altLang="ja-JP" b="0" i="1" smtClean="0">
                        <a:latin typeface="Cambria Math" panose="02040503050406030204" pitchFamily="18" charset="0"/>
                        <a:ea typeface="Cambria Math" panose="02040503050406030204" pitchFamily="18" charset="0"/>
                      </a:rPr>
                      <m:t>𝜃</m:t>
                    </m:r>
                  </m:oMath>
                </a14:m>
                <a:endParaRPr kumimoji="1" lang="ja-JP" altLang="en-US">
                  <a:latin typeface="Hiragino Kaku Gothic ProN W3" panose="020B0300000000000000" pitchFamily="34" charset="-128"/>
                  <a:ea typeface="Hiragino Kaku Gothic ProN W3" panose="020B0300000000000000" pitchFamily="34" charset="-128"/>
                </a:endParaRPr>
              </a:p>
            </p:txBody>
          </p:sp>
        </mc:Choice>
        <mc:Fallback xmlns="">
          <p:sp>
            <p:nvSpPr>
              <p:cNvPr id="37" name="テキスト ボックス 36">
                <a:extLst>
                  <a:ext uri="{FF2B5EF4-FFF2-40B4-BE49-F238E27FC236}">
                    <a16:creationId xmlns:a16="http://schemas.microsoft.com/office/drawing/2014/main" id="{E311E42D-6183-C102-49A1-87B19DA835B6}"/>
                  </a:ext>
                </a:extLst>
              </p:cNvPr>
              <p:cNvSpPr txBox="1">
                <a:spLocks noRot="1" noChangeAspect="1" noMove="1" noResize="1" noEditPoints="1" noAdjustHandles="1" noChangeArrowheads="1" noChangeShapeType="1" noTextEdit="1"/>
              </p:cNvSpPr>
              <p:nvPr/>
            </p:nvSpPr>
            <p:spPr>
              <a:xfrm>
                <a:off x="402565" y="4508739"/>
                <a:ext cx="5836149" cy="923330"/>
              </a:xfrm>
              <a:prstGeom prst="rect">
                <a:avLst/>
              </a:prstGeom>
              <a:blipFill>
                <a:blip r:embed="rId3"/>
                <a:stretch>
                  <a:fillRect l="-868" t="-4110" b="-958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89145349"/>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10008</TotalTime>
  <Words>4555</Words>
  <Application>Microsoft Macintosh PowerPoint</Application>
  <PresentationFormat>ワイド画面</PresentationFormat>
  <Paragraphs>1053</Paragraphs>
  <Slides>28</Slides>
  <Notes>4</Notes>
  <HiddenSlides>6</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28</vt:i4>
      </vt:variant>
    </vt:vector>
  </HeadingPairs>
  <TitlesOfParts>
    <vt:vector size="39" baseType="lpstr">
      <vt:lpstr>Hiragino Kaku Gothic ProN W3</vt:lpstr>
      <vt:lpstr>Hiragino Kaku Gothic ProN W6</vt:lpstr>
      <vt:lpstr>Hiragino Maru Gothic ProN W4</vt:lpstr>
      <vt:lpstr>Meiryo UI</vt:lpstr>
      <vt:lpstr>游ゴシック</vt:lpstr>
      <vt:lpstr>Arial</vt:lpstr>
      <vt:lpstr>Calibri</vt:lpstr>
      <vt:lpstr>Cambria Math</vt:lpstr>
      <vt:lpstr>Century</vt:lpstr>
      <vt:lpstr>Helvetica</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img_c</dc:creator>
  <cp:lastModifiedBy>Masachika Ikegami</cp:lastModifiedBy>
  <cp:revision>61</cp:revision>
  <cp:lastPrinted>2026-01-26T01:46:03Z</cp:lastPrinted>
  <dcterms:created xsi:type="dcterms:W3CDTF">2011-07-03T05:52:13Z</dcterms:created>
  <dcterms:modified xsi:type="dcterms:W3CDTF">2026-02-02T03:14:29Z</dcterms:modified>
</cp:coreProperties>
</file>